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6" r:id="rId10"/>
    <p:sldId id="265" r:id="rId11"/>
    <p:sldId id="269" r:id="rId12"/>
    <p:sldId id="268" r:id="rId13"/>
    <p:sldId id="266" r:id="rId14"/>
    <p:sldId id="267" r:id="rId15"/>
    <p:sldId id="270" r:id="rId16"/>
    <p:sldId id="271" r:id="rId17"/>
    <p:sldId id="273" r:id="rId18"/>
    <p:sldId id="277" r:id="rId19"/>
    <p:sldId id="27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39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8415F-DE86-4FE7-94A1-F9ED0B6715DD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4A3C4-486F-4887-9FC1-DA5F96720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8415F-DE86-4FE7-94A1-F9ED0B6715DD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4A3C4-486F-4887-9FC1-DA5F96720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8415F-DE86-4FE7-94A1-F9ED0B6715DD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4A3C4-486F-4887-9FC1-DA5F96720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8415F-DE86-4FE7-94A1-F9ED0B6715DD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4A3C4-486F-4887-9FC1-DA5F96720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8415F-DE86-4FE7-94A1-F9ED0B6715DD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4A3C4-486F-4887-9FC1-DA5F96720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8415F-DE86-4FE7-94A1-F9ED0B6715DD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4A3C4-486F-4887-9FC1-DA5F96720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8415F-DE86-4FE7-94A1-F9ED0B6715DD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4A3C4-486F-4887-9FC1-DA5F96720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8415F-DE86-4FE7-94A1-F9ED0B6715DD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4A3C4-486F-4887-9FC1-DA5F96720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8415F-DE86-4FE7-94A1-F9ED0B6715DD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4A3C4-486F-4887-9FC1-DA5F96720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8415F-DE86-4FE7-94A1-F9ED0B6715DD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4A3C4-486F-4887-9FC1-DA5F96720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8415F-DE86-4FE7-94A1-F9ED0B6715DD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4A3C4-486F-4887-9FC1-DA5F96720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8415F-DE86-4FE7-94A1-F9ED0B6715DD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4A3C4-486F-4887-9FC1-DA5F96720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8415F-DE86-4FE7-94A1-F9ED0B6715DD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4A3C4-486F-4887-9FC1-DA5F96720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98415F-DE86-4FE7-94A1-F9ED0B6715DD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54A3C4-486F-4887-9FC1-DA5F96720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</p:sldLayoutIdLst>
  <p:transition spd="slow">
    <p:cover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6864" cy="2160240"/>
          </a:xfrm>
        </p:spPr>
        <p:txBody>
          <a:bodyPr>
            <a:noAutofit/>
          </a:bodyPr>
          <a:lstStyle/>
          <a:p>
            <a:br>
              <a:rPr lang="ru-RU" sz="5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5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  <a:br>
              <a:rPr lang="ru-RU" sz="5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«Лук – зеленый друг»</a:t>
            </a:r>
            <a:br>
              <a:rPr lang="ru-RU" sz="5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5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5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54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5000749"/>
            <a:ext cx="6120680" cy="1524595"/>
          </a:xfrm>
        </p:spPr>
        <p:txBody>
          <a:bodyPr>
            <a:noAutofit/>
          </a:bodyPr>
          <a:lstStyle/>
          <a:p>
            <a:r>
              <a:rPr lang="ru-RU" sz="1600" b="1" i="1" dirty="0">
                <a:solidFill>
                  <a:schemeClr val="tx1"/>
                </a:solidFill>
              </a:rPr>
              <a:t>Подготовила: воспитатель</a:t>
            </a:r>
          </a:p>
          <a:p>
            <a:r>
              <a:rPr lang="ru-RU" sz="1600" b="1" i="1" dirty="0">
                <a:solidFill>
                  <a:schemeClr val="tx1"/>
                </a:solidFill>
              </a:rPr>
              <a:t> </a:t>
            </a:r>
            <a:r>
              <a:rPr lang="en-US" sz="1600" b="1" i="1" dirty="0">
                <a:solidFill>
                  <a:schemeClr val="tx1"/>
                </a:solidFill>
              </a:rPr>
              <a:t>I</a:t>
            </a:r>
            <a:r>
              <a:rPr lang="ru-RU" sz="1600" b="1" i="1" dirty="0">
                <a:solidFill>
                  <a:schemeClr val="tx1"/>
                </a:solidFill>
              </a:rPr>
              <a:t> квалификационной категории</a:t>
            </a:r>
          </a:p>
          <a:p>
            <a:r>
              <a:rPr lang="ru-RU" sz="1600" b="1" i="1" dirty="0">
                <a:solidFill>
                  <a:schemeClr val="tx1"/>
                </a:solidFill>
              </a:rPr>
              <a:t>Обухова </a:t>
            </a:r>
          </a:p>
          <a:p>
            <a:r>
              <a:rPr lang="ru-RU" sz="1600" b="1" i="1" dirty="0">
                <a:solidFill>
                  <a:schemeClr val="tx1"/>
                </a:solidFill>
              </a:rPr>
              <a:t>Наталья Владимировна</a:t>
            </a:r>
            <a:endParaRPr lang="en-US" sz="1600" b="1" i="1" dirty="0">
              <a:solidFill>
                <a:schemeClr val="tx1"/>
              </a:solidFill>
            </a:endParaRPr>
          </a:p>
          <a:p>
            <a:r>
              <a:rPr lang="en-US" sz="1600" b="1" i="1" dirty="0">
                <a:solidFill>
                  <a:schemeClr val="tx1"/>
                </a:solidFill>
              </a:rPr>
              <a:t>2020 </a:t>
            </a:r>
            <a:r>
              <a:rPr lang="ru-RU" sz="1600" b="1" i="1" dirty="0">
                <a:solidFill>
                  <a:schemeClr val="tx1"/>
                </a:solidFill>
              </a:rPr>
              <a:t>год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2142278"/>
            <a:ext cx="4206159" cy="28584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54684484"/>
      </p:ext>
    </p:extLst>
  </p:cSld>
  <p:clrMapOvr>
    <a:masterClrMapping/>
  </p:clrMapOvr>
  <p:transition spd="slow">
    <p:cover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Сажаем лук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412776"/>
            <a:ext cx="3723523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564904"/>
            <a:ext cx="3723523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90778908"/>
      </p:ext>
    </p:extLst>
  </p:cSld>
  <p:clrMapOvr>
    <a:masterClrMapping/>
  </p:clrMapOvr>
  <p:transition spd="slow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Поливаем лук</a:t>
            </a:r>
            <a:endParaRPr lang="ru-RU" sz="3200" b="1" dirty="0">
              <a:latin typeface="+mn-lt"/>
            </a:endParaRPr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01" r="5962" b="28302"/>
          <a:stretch/>
        </p:blipFill>
        <p:spPr>
          <a:xfrm>
            <a:off x="876234" y="1417638"/>
            <a:ext cx="3407734" cy="25874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8" r="12193" b="17387"/>
          <a:stretch/>
        </p:blipFill>
        <p:spPr>
          <a:xfrm>
            <a:off x="5076056" y="2207806"/>
            <a:ext cx="2592288" cy="30934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82857782"/>
      </p:ext>
    </p:extLst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Наблюдаем за луком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484784"/>
            <a:ext cx="3796445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276872"/>
            <a:ext cx="3818659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03379919"/>
      </p:ext>
    </p:extLst>
  </p:cSld>
  <p:clrMapOvr>
    <a:masterClrMapping/>
  </p:clrMapOvr>
  <p:transition spd="slow">
    <p:cov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>
            <a:normAutofit/>
          </a:bodyPr>
          <a:lstStyle/>
          <a:p>
            <a:r>
              <a:rPr lang="ru-RU" sz="3200" b="1" i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Опыт «Лук в стакане с водой»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988840"/>
            <a:ext cx="3456384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62" t="35420" r="20946" b="2083"/>
          <a:stretch/>
        </p:blipFill>
        <p:spPr>
          <a:xfrm>
            <a:off x="5004048" y="2924944"/>
            <a:ext cx="3168352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12224925"/>
      </p:ext>
    </p:extLst>
  </p:cSld>
  <p:clrMapOvr>
    <a:masterClrMapping/>
  </p:clrMapOvr>
  <p:transition spd="slow"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74638"/>
            <a:ext cx="5904656" cy="1143000"/>
          </a:xfrm>
        </p:spPr>
        <p:txBody>
          <a:bodyPr>
            <a:normAutofit/>
          </a:bodyPr>
          <a:lstStyle/>
          <a:p>
            <a:r>
              <a:rPr lang="ru-RU" sz="3200" b="1" i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Опыт «Выращиваем лук в посуде с землей»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81" t="42552" r="23092" b="21277"/>
          <a:stretch/>
        </p:blipFill>
        <p:spPr>
          <a:xfrm>
            <a:off x="971600" y="1988840"/>
            <a:ext cx="3168352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93" r="15509" b="16328"/>
          <a:stretch/>
        </p:blipFill>
        <p:spPr>
          <a:xfrm>
            <a:off x="5220072" y="2276872"/>
            <a:ext cx="2952328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30427056"/>
      </p:ext>
    </p:extLst>
  </p:cSld>
  <p:clrMapOvr>
    <a:masterClrMapping/>
  </p:clrMapOvr>
  <p:transition spd="slow">
    <p:cov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i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Лепка «Лучок золотой бочок»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72" t="15000" r="9765" b="-7500"/>
          <a:stretch/>
        </p:blipFill>
        <p:spPr>
          <a:xfrm>
            <a:off x="5076056" y="2204864"/>
            <a:ext cx="2822758" cy="34563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50" t="25532" r="-647" b="4255"/>
          <a:stretch/>
        </p:blipFill>
        <p:spPr>
          <a:xfrm>
            <a:off x="1475657" y="2204864"/>
            <a:ext cx="2490066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10673402"/>
      </p:ext>
    </p:extLst>
  </p:cSld>
  <p:clrMapOvr>
    <a:masterClrMapping/>
  </p:clrMapOvr>
  <p:transition spd="slow">
    <p:cov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Рисование «Вырос зеленый лучок»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7659" r="46674" b="27660"/>
          <a:stretch/>
        </p:blipFill>
        <p:spPr>
          <a:xfrm>
            <a:off x="827583" y="2348880"/>
            <a:ext cx="2808313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7" r="1373"/>
          <a:stretch/>
        </p:blipFill>
        <p:spPr>
          <a:xfrm>
            <a:off x="4499993" y="3068960"/>
            <a:ext cx="3672408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64654570"/>
      </p:ext>
    </p:extLst>
  </p:cSld>
  <p:clrMapOvr>
    <a:masterClrMapping/>
  </p:clrMapOvr>
  <p:transition spd="slow">
    <p:cov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br>
              <a:rPr lang="ru-RU" sz="3200" b="1" i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</a:br>
            <a:r>
              <a:rPr lang="ru-RU" sz="3600" b="1" i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Создание книг про «Зелёный лучок»</a:t>
            </a:r>
            <a:br>
              <a:rPr lang="ru-RU" sz="3200" b="1" i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</a:br>
            <a:endParaRPr lang="ru-RU" sz="3200" b="1" i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31"/>
          <a:stretch/>
        </p:blipFill>
        <p:spPr>
          <a:xfrm>
            <a:off x="1259632" y="2132856"/>
            <a:ext cx="6624736" cy="37548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59698863"/>
      </p:ext>
    </p:extLst>
  </p:cSld>
  <p:clrMapOvr>
    <a:masterClrMapping/>
  </p:clrMapOvr>
  <p:transition spd="slow">
    <p:cover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0"/>
            <a:ext cx="3456384" cy="6741367"/>
          </a:xfrm>
        </p:spPr>
        <p:txBody>
          <a:bodyPr>
            <a:normAutofit/>
          </a:bodyPr>
          <a:lstStyle/>
          <a:p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Знают все, что лук полезен, </a:t>
            </a:r>
            <a:b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</a:b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Витаминами богат, </a:t>
            </a:r>
            <a:b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</a:b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Но немного горьковат. </a:t>
            </a:r>
            <a:b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</a:b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В этом лук не виноват. </a:t>
            </a:r>
            <a:b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</a:b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От природы он такой, </a:t>
            </a:r>
            <a:b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</a:b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Очень скромный и простой. </a:t>
            </a:r>
            <a:b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</a:b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Ешьте все зелёный лук, </a:t>
            </a:r>
            <a:b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</a:b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Он здоровью верный друг! </a:t>
            </a:r>
          </a:p>
        </p:txBody>
      </p:sp>
    </p:spTree>
    <p:extLst>
      <p:ext uri="{BB962C8B-B14F-4D97-AF65-F5344CB8AC3E}">
        <p14:creationId xmlns:p14="http://schemas.microsoft.com/office/powerpoint/2010/main" val="1047143529"/>
      </p:ext>
    </p:extLst>
  </p:cSld>
  <p:clrMapOvr>
    <a:masterClrMapping/>
  </p:clrMapOvr>
  <p:transition spd="slow">
    <p:cove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12776"/>
            <a:ext cx="8229600" cy="2808312"/>
          </a:xfrm>
        </p:spPr>
        <p:txBody>
          <a:bodyPr>
            <a:normAutofit/>
          </a:bodyPr>
          <a:lstStyle/>
          <a:p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420285989"/>
      </p:ext>
    </p:extLst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620688"/>
            <a:ext cx="7416824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/>
              <a:t>вызвать у детей познавательный интерес к выращиванию репчатого лука на перо в комнатных условиях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/>
              <a:t>Закрепить представления о луке, особенностях внешнего строения.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sz="2400" dirty="0"/>
              <a:t>Формировать представления об основных потребностях лука, условиях, которые необходимы для его роста (вода, земля, свет, тепло). 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sz="2400" dirty="0"/>
              <a:t>Развивать у детей основы исследовательской деятельности.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/>
              <a:t>Воспитывать интерес к уходу за растениями, любовь к ним. </a:t>
            </a:r>
            <a:br>
              <a:rPr lang="ru-RU" dirty="0"/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2610836"/>
      </p:ext>
    </p:extLst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43608" y="764704"/>
            <a:ext cx="7416824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средней группы, родители, воспитатель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Проект:</a:t>
            </a:r>
            <a:r>
              <a:rPr lang="ru-RU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исследовательский, средней продолжительности - 3 недели</a:t>
            </a:r>
          </a:p>
          <a:p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исследования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репчатый лук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 проекта: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огорода на подоконнике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книг про лук</a:t>
            </a:r>
          </a:p>
        </p:txBody>
      </p:sp>
    </p:spTree>
    <p:extLst>
      <p:ext uri="{BB962C8B-B14F-4D97-AF65-F5344CB8AC3E}">
        <p14:creationId xmlns:p14="http://schemas.microsoft.com/office/powerpoint/2010/main" val="1150128515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1628801"/>
            <a:ext cx="691276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Заканчивается зима. Солнышко с каждым днём всё выше и выше, а день всё длиннее и теплее. Пришло время посадок. Огород на подоконнике в детском саду является очень приятным занятием, особенно зимой и весной, когда хочется не только отведать свежие дары природы, но и посмотреть на цвета зелени. Но нет ничего приятнее, когда первая весенняя зелень поспевает прямо на подоконнике. 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27784" y="126554"/>
            <a:ext cx="41349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3200" b="1" i="1" dirty="0">
              <a:solidFill>
                <a:srgbClr val="C0504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3200" b="1" i="1" dirty="0">
                <a:solidFill>
                  <a:srgbClr val="C0504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</a:p>
        </p:txBody>
      </p:sp>
    </p:spTree>
    <p:extLst>
      <p:ext uri="{BB962C8B-B14F-4D97-AF65-F5344CB8AC3E}">
        <p14:creationId xmlns:p14="http://schemas.microsoft.com/office/powerpoint/2010/main" val="1339714653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 rot="10800000" flipV="1">
            <a:off x="2267744" y="246221"/>
            <a:ext cx="4968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Межпредметные</a:t>
            </a:r>
            <a:r>
              <a:rPr lang="ru-RU" sz="32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связи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83968" y="18448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9611190"/>
              </p:ext>
            </p:extLst>
          </p:nvPr>
        </p:nvGraphicFramePr>
        <p:xfrm>
          <a:off x="1187624" y="1124744"/>
          <a:ext cx="6912768" cy="5169382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8083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044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Образовательная область</a:t>
                      </a:r>
                      <a:endParaRPr lang="ru-RU" sz="160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Содержание деятельности</a:t>
                      </a:r>
                      <a:endParaRPr lang="ru-RU" sz="16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3176">
                <a:tc>
                  <a:txBody>
                    <a:bodyPr/>
                    <a:lstStyle/>
                    <a:p>
                      <a:pPr algn="ctr"/>
                      <a:endParaRPr lang="ru-RU" sz="1600" b="1" dirty="0"/>
                    </a:p>
                    <a:p>
                      <a:pPr algn="ctr"/>
                      <a:r>
                        <a:rPr lang="ru-RU" sz="1600" b="1" dirty="0"/>
                        <a:t>Познавательное</a:t>
                      </a:r>
                    </a:p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развитие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Беседа «Лук </a:t>
                      </a:r>
                      <a:r>
                        <a:rPr lang="ru-RU" sz="1400" baseline="0" dirty="0"/>
                        <a:t> - от семи недуг»</a:t>
                      </a:r>
                    </a:p>
                    <a:p>
                      <a:pPr algn="l"/>
                      <a:r>
                        <a:rPr lang="ru-RU" sz="1400" kern="1200" dirty="0">
                          <a:effectLst/>
                        </a:rPr>
                        <a:t>Опыты и эксперименты</a:t>
                      </a:r>
                      <a:r>
                        <a:rPr lang="ru-RU" sz="1400" kern="1200" baseline="0" dirty="0">
                          <a:effectLst/>
                        </a:rPr>
                        <a:t> с луком.</a:t>
                      </a:r>
                      <a:endParaRPr lang="ru-RU" sz="1400" kern="1200" dirty="0">
                        <a:effectLst/>
                      </a:endParaRPr>
                    </a:p>
                    <a:p>
                      <a:pPr lvl="0"/>
                      <a:r>
                        <a:rPr lang="ru-RU" sz="1400" kern="1200" dirty="0">
                          <a:effectLst/>
                        </a:rPr>
                        <a:t>Дидактические игры:</a:t>
                      </a:r>
                      <a:r>
                        <a:rPr lang="ru-RU" sz="1400" kern="1200" baseline="0" dirty="0">
                          <a:effectLst/>
                        </a:rPr>
                        <a:t> </a:t>
                      </a:r>
                      <a:r>
                        <a:rPr lang="ru-RU" sz="1400" kern="1200" dirty="0">
                          <a:effectLst/>
                        </a:rPr>
                        <a:t>« Где растет?», «Что лишнее?»,</a:t>
                      </a:r>
                      <a:r>
                        <a:rPr lang="ru-RU" sz="1400" kern="1200" baseline="0" dirty="0">
                          <a:effectLst/>
                        </a:rPr>
                        <a:t> </a:t>
                      </a:r>
                      <a:r>
                        <a:rPr lang="ru-RU" sz="1400" kern="1200" dirty="0">
                          <a:effectLst/>
                        </a:rPr>
                        <a:t>«От какого овоща эта часть?», «Узнай на ощупь»,</a:t>
                      </a:r>
                      <a:r>
                        <a:rPr lang="ru-RU" sz="1400" kern="1200" baseline="0" dirty="0">
                          <a:effectLst/>
                        </a:rPr>
                        <a:t> </a:t>
                      </a:r>
                      <a:r>
                        <a:rPr lang="ru-RU" sz="1400" kern="1200" dirty="0">
                          <a:effectLst/>
                        </a:rPr>
                        <a:t>«Узнай на вкус», «Собери картинку» 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Беседы «Полезная пища», «Витамины для детей».</a:t>
                      </a:r>
                      <a:endParaRPr kumimoji="0" lang="ru-RU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Times New Roman" pitchFamily="18" charset="0"/>
                      </a:endParaRPr>
                    </a:p>
                    <a:p>
                      <a:pPr lvl="0"/>
                      <a:endParaRPr lang="ru-RU" sz="1400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8118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Социально-коммуникативное развитие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Беседа «Лук  - всем полезный друг» </a:t>
                      </a:r>
                    </a:p>
                    <a:p>
                      <a:r>
                        <a:rPr lang="ru-RU" sz="1400" dirty="0"/>
                        <a:t>Рассматривание иллюстраций ,</a:t>
                      </a:r>
                      <a:r>
                        <a:rPr lang="ru-RU" sz="1400" baseline="0" dirty="0"/>
                        <a:t> открыток.</a:t>
                      </a:r>
                      <a:endParaRPr lang="ru-RU" sz="1400" dirty="0"/>
                    </a:p>
                    <a:p>
                      <a:r>
                        <a:rPr lang="ru-RU" sz="1400" dirty="0"/>
                        <a:t>Отгадывание загадок.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8112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Речевое развитие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400" kern="1200" dirty="0"/>
                        <a:t>Загадки, пословицы, стихи.</a:t>
                      </a:r>
                    </a:p>
                    <a:p>
                      <a:pPr algn="l"/>
                      <a:r>
                        <a:rPr kumimoji="0" lang="ru-RU" sz="1400" kern="1200" dirty="0"/>
                        <a:t>Чтение </a:t>
                      </a:r>
                      <a:r>
                        <a:rPr kumimoji="0" lang="ru-RU" sz="1400" kern="1200" dirty="0" err="1"/>
                        <a:t>Джанни</a:t>
                      </a:r>
                      <a:r>
                        <a:rPr kumimoji="0" lang="ru-RU" sz="1400" kern="1200" baseline="0" dirty="0"/>
                        <a:t> </a:t>
                      </a:r>
                      <a:r>
                        <a:rPr kumimoji="0" lang="ru-RU" sz="1400" kern="1200" baseline="0" dirty="0" err="1"/>
                        <a:t>Родари</a:t>
                      </a:r>
                      <a:r>
                        <a:rPr kumimoji="0" lang="ru-RU" sz="1400" kern="1200" baseline="0" dirty="0"/>
                        <a:t> «Приключение </a:t>
                      </a:r>
                      <a:r>
                        <a:rPr kumimoji="0" lang="ru-RU" sz="1400" kern="1200" baseline="0" dirty="0" err="1"/>
                        <a:t>Чиполлино</a:t>
                      </a:r>
                      <a:r>
                        <a:rPr kumimoji="0" lang="ru-RU" sz="1400" kern="1200" baseline="0" dirty="0"/>
                        <a:t>»</a:t>
                      </a:r>
                    </a:p>
                    <a:p>
                      <a:pPr algn="l"/>
                      <a:r>
                        <a:rPr kumimoji="0" lang="ru-RU" sz="1400" kern="1200" baseline="0" dirty="0"/>
                        <a:t>Сказка «Луковая семья»</a:t>
                      </a:r>
                      <a:endParaRPr kumimoji="0" lang="ru-RU" sz="1400" i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7781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Художественно-эстетическое развитие</a:t>
                      </a:r>
                      <a:endParaRPr lang="ru-RU" sz="16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/>
                        <a:t>Рисование «Вырос зеленый лучок»</a:t>
                      </a:r>
                    </a:p>
                    <a:p>
                      <a:pPr algn="l"/>
                      <a:r>
                        <a:rPr lang="ru-RU" sz="1400" dirty="0"/>
                        <a:t>Аппликация «Лучок – золотой бочок»</a:t>
                      </a:r>
                    </a:p>
                    <a:p>
                      <a:pPr algn="l"/>
                      <a:r>
                        <a:rPr lang="ru-RU" sz="1400" dirty="0"/>
                        <a:t>Лепка «Наша грядка»</a:t>
                      </a:r>
                      <a:endParaRPr lang="ru-RU" sz="140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2616">
                <a:tc>
                  <a:txBody>
                    <a:bodyPr/>
                    <a:lstStyle/>
                    <a:p>
                      <a:pPr algn="ctr"/>
                      <a:endParaRPr lang="ru-RU" sz="16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ru-RU" sz="140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7240793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476672"/>
            <a:ext cx="62524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 проекта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3568" y="1484784"/>
            <a:ext cx="79208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AutoNum type="arabicPeriod"/>
            </a:pP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Постановка проблемы</a:t>
            </a:r>
          </a:p>
          <a:p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можно вырастить зелёный лук на подоконнике?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Чем может быть полезен лук?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необходимо луку для роста?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3717032"/>
            <a:ext cx="4447371" cy="28759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61051828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2833" y="328300"/>
            <a:ext cx="48764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>
                <a:solidFill>
                  <a:schemeClr val="accent2">
                    <a:lumMod val="50000"/>
                  </a:schemeClr>
                </a:solidFill>
              </a:rPr>
              <a:t>2.</a:t>
            </a:r>
            <a:r>
              <a:rPr lang="ru-RU" sz="3200" b="1" i="1" dirty="0"/>
              <a:t> </a:t>
            </a:r>
            <a:r>
              <a:rPr lang="ru-RU" sz="3200" b="1" i="1" dirty="0">
                <a:solidFill>
                  <a:schemeClr val="accent2">
                    <a:lumMod val="50000"/>
                  </a:schemeClr>
                </a:solidFill>
              </a:rPr>
              <a:t>Подготовительный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15615" y="1196752"/>
            <a:ext cx="710497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ru-RU" sz="2400" dirty="0">
                <a:cs typeface="Times New Roman" pitchFamily="18" charset="0"/>
              </a:rPr>
              <a:t>Беседы с детьми о луке.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ru-RU" sz="2400" dirty="0">
                <a:cs typeface="Times New Roman" pitchFamily="18" charset="0"/>
              </a:rPr>
              <a:t>Чтение </a:t>
            </a:r>
            <a:r>
              <a:rPr lang="ru-RU" sz="2400" dirty="0"/>
              <a:t>художественной литературы: стихи, загадки, пословицы, поговорки, рассказы, сказки про лук.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ru-RU" sz="2400" dirty="0"/>
              <a:t>Дидактические игры. 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ru-RU" sz="2400" dirty="0"/>
              <a:t>Рассматривание иллюстраций, открыток.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ru-RU" sz="2400" dirty="0"/>
              <a:t>Подготовка посуды для посадки лука.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ru-RU" sz="2400" dirty="0"/>
              <a:t>Посадка лука.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378" y="4243740"/>
            <a:ext cx="2579446" cy="23821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0635736"/>
      </p:ext>
    </p:extLst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39752" y="404664"/>
            <a:ext cx="4404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/>
              <a:t> </a:t>
            </a:r>
            <a:r>
              <a:rPr lang="ru-RU" sz="3200" b="1" i="1" dirty="0">
                <a:solidFill>
                  <a:schemeClr val="accent2">
                    <a:lumMod val="50000"/>
                  </a:schemeClr>
                </a:solidFill>
              </a:rPr>
              <a:t>3. Исследовательский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63888" y="1700808"/>
            <a:ext cx="4896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800" l="0" r="99143">
                        <a14:backgroundMark x1="76857" y1="18600" x2="76857" y2="18600"/>
                        <a14:backgroundMark x1="81429" y1="22400" x2="81429" y2="22400"/>
                        <a14:backgroundMark x1="3143" y1="26800" x2="3143" y2="26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238997"/>
            <a:ext cx="2948488" cy="421212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92D2E0D-53BD-C150-D2C1-68C513C9B6E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2767" r="22917"/>
          <a:stretch/>
        </p:blipFill>
        <p:spPr>
          <a:xfrm>
            <a:off x="3707904" y="1700809"/>
            <a:ext cx="3960440" cy="3750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881189"/>
      </p:ext>
    </p:extLst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274638"/>
            <a:ext cx="4608512" cy="1143000"/>
          </a:xfrm>
        </p:spPr>
        <p:txBody>
          <a:bodyPr>
            <a:normAutofit/>
          </a:bodyPr>
          <a:lstStyle/>
          <a:p>
            <a:r>
              <a:rPr lang="ru-RU" sz="3200" b="1" i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Исследуем лук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73" t="23824" r="29629" b="28531"/>
          <a:stretch/>
        </p:blipFill>
        <p:spPr>
          <a:xfrm>
            <a:off x="2442592" y="2060848"/>
            <a:ext cx="4145632" cy="3744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71000982"/>
      </p:ext>
    </p:extLst>
  </p:cSld>
  <p:clrMapOvr>
    <a:masterClrMapping/>
  </p:clrMapOvr>
  <p:transition spd="slow">
    <p:cover/>
  </p:transition>
</p:sld>
</file>

<file path=ppt/theme/theme1.xml><?xml version="1.0" encoding="utf-8"?>
<a:theme xmlns:a="http://schemas.openxmlformats.org/drawingml/2006/main" name="zelen">
  <a:themeElements>
    <a:clrScheme name="Другая 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40000"/>
      </a:hlink>
      <a:folHlink>
        <a:srgbClr val="E36C09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zelen</Template>
  <TotalTime>592</TotalTime>
  <Words>495</Words>
  <Application>Microsoft Office PowerPoint</Application>
  <PresentationFormat>Экран (4:3)</PresentationFormat>
  <Paragraphs>71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Book Antiqua</vt:lpstr>
      <vt:lpstr>Times New Roman</vt:lpstr>
      <vt:lpstr>Wingdings</vt:lpstr>
      <vt:lpstr>zelen</vt:lpstr>
      <vt:lpstr>  Проект «Лук – зеленый друг»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Исследуем лук</vt:lpstr>
      <vt:lpstr>Сажаем лук</vt:lpstr>
      <vt:lpstr>Поливаем лук</vt:lpstr>
      <vt:lpstr>Наблюдаем за луком</vt:lpstr>
      <vt:lpstr>Опыт «Лук в стакане с водой»</vt:lpstr>
      <vt:lpstr>Опыт «Выращиваем лук в посуде с землей»</vt:lpstr>
      <vt:lpstr>Лепка «Лучок золотой бочок»</vt:lpstr>
      <vt:lpstr>Рисование «Вырос зеленый лучок»</vt:lpstr>
      <vt:lpstr> Создание книг про «Зелёный лучок» </vt:lpstr>
      <vt:lpstr>Знают все, что лук полезен,  Витаминами богат,  Но немного горьковат.  В этом лук не виноват.  От природы он такой,  Очень скромный и простой.  Ешьте все зелёный лук,  Он здоровью верный друг! </vt:lpstr>
      <vt:lpstr>Спасибо за внимание!</vt:lpstr>
    </vt:vector>
  </TitlesOfParts>
  <Company>CtrlSoft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«Лук - зеленый друг»</dc:title>
  <dc:creator>User</dc:creator>
  <cp:lastModifiedBy>Наталья Обухова</cp:lastModifiedBy>
  <cp:revision>66</cp:revision>
  <dcterms:created xsi:type="dcterms:W3CDTF">2014-02-05T09:17:06Z</dcterms:created>
  <dcterms:modified xsi:type="dcterms:W3CDTF">2023-10-07T19:42:52Z</dcterms:modified>
</cp:coreProperties>
</file>