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1"/>
  </p:notesMasterIdLst>
  <p:sldIdLst>
    <p:sldId id="279" r:id="rId2"/>
    <p:sldId id="257" r:id="rId3"/>
    <p:sldId id="269" r:id="rId4"/>
    <p:sldId id="275" r:id="rId5"/>
    <p:sldId id="278" r:id="rId6"/>
    <p:sldId id="266" r:id="rId7"/>
    <p:sldId id="273" r:id="rId8"/>
    <p:sldId id="267" r:id="rId9"/>
    <p:sldId id="262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E55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>
      <p:cViewPr>
        <p:scale>
          <a:sx n="100" d="100"/>
          <a:sy n="100" d="100"/>
        </p:scale>
        <p:origin x="-1944" y="-8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110F2-C2A8-431B-A67D-F32518F8EEBE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E6C80-25C7-49E0-82B6-19A69EC016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6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2480517"/>
            <a:ext cx="7117180" cy="11025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3583035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506792"/>
            <a:ext cx="1472962" cy="388899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506793"/>
            <a:ext cx="5467557" cy="388899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2481436"/>
            <a:ext cx="7117178" cy="11016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4"/>
            <a:ext cx="7123080" cy="6933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3" y="1357312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357312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359695"/>
            <a:ext cx="3132494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3" y="1791892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359695"/>
            <a:ext cx="3133080" cy="43219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1791892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334566"/>
            <a:ext cx="2660650" cy="889396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5" y="334566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223962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040293"/>
            <a:ext cx="3481387" cy="834941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875234"/>
            <a:ext cx="3481387" cy="18976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8" y="1077646"/>
            <a:ext cx="1086653" cy="814990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2" y="1058844"/>
            <a:ext cx="830365" cy="62277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420841"/>
            <a:ext cx="602364" cy="45177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358485"/>
            <a:ext cx="489588" cy="36719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3" y="1562570"/>
            <a:ext cx="256601" cy="19245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2" y="744807"/>
            <a:ext cx="256601" cy="19245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7" y="1420841"/>
            <a:ext cx="197439" cy="14807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2" y="795445"/>
            <a:ext cx="197439" cy="14807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200150"/>
            <a:ext cx="3429000" cy="257175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5" y="49740"/>
            <a:ext cx="2575511" cy="5097800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3" y="506794"/>
            <a:ext cx="7125113" cy="6933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355521"/>
            <a:ext cx="7125112" cy="3038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5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364CD-74A2-4032-A573-471882961EC7}" type="datetimeFigureOut">
              <a:rPr lang="ru-RU" smtClean="0"/>
              <a:pPr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6" y="4463858"/>
            <a:ext cx="5256399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9" y="4463858"/>
            <a:ext cx="608287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9256D-CBE4-4A36-9B68-8B07FE17B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endParaRPr lang="ru-RU" sz="1600" dirty="0" smtClean="0">
              <a:solidFill>
                <a:schemeClr val="bg1"/>
              </a:solidFill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Беликова </a:t>
            </a:r>
            <a:r>
              <a:rPr lang="ru-RU" sz="1600" dirty="0">
                <a:solidFill>
                  <a:schemeClr val="bg1"/>
                </a:solidFill>
              </a:rPr>
              <a:t>С</a:t>
            </a:r>
            <a:r>
              <a:rPr lang="ru-RU" sz="1600" dirty="0" smtClean="0">
                <a:solidFill>
                  <a:schemeClr val="bg1"/>
                </a:solidFill>
              </a:rPr>
              <a:t>ветлана Александровна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1510"/>
            <a:ext cx="61214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903" y="1176561"/>
            <a:ext cx="6121400" cy="108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08634"/>
            <a:ext cx="2000250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46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8098760" cy="1122268"/>
          </a:xfrm>
        </p:spPr>
        <p:txBody>
          <a:bodyPr>
            <a:normAutofit fontScale="90000"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2200" b="1" dirty="0" smtClean="0">
                <a:latin typeface="Kazimir" pitchFamily="2" charset="-52"/>
              </a:rPr>
              <a:t/>
            </a:r>
            <a:br>
              <a:rPr lang="ru-RU" sz="2200" b="1" dirty="0" smtClean="0">
                <a:latin typeface="Kazimir" pitchFamily="2" charset="-52"/>
              </a:rPr>
            </a:br>
            <a:r>
              <a:rPr lang="ru-RU" sz="2200" b="1" dirty="0">
                <a:latin typeface="Kazimir" pitchFamily="2" charset="-52"/>
              </a:rPr>
              <a:t/>
            </a:r>
            <a:br>
              <a:rPr lang="ru-RU" sz="2200" b="1" dirty="0">
                <a:latin typeface="Kazimir" pitchFamily="2" charset="-52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Актуальность.</a:t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В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настоящее время возникает необходимость в том, чтобы ребенок почувствовал уникальность своего народа, знал и уважал историю и традиции  своей семьи, страны, любил свою родину, пришел к пониманию и осознанию собственной неповторимости и значимости каждого человека, живущего на земле. </a:t>
            </a:r>
            <a:b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Идея личностно-ориентированных технологий состоит в переходе от объяснения к пониманию, от монолога к диалогу, от социального контроля – к развитию, от управления – к самоуправлению.</a:t>
            </a:r>
            <a:b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Взрослый в общении с детьми придерживается положения: «Не рядом, не над ним, а вместе!».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Kazimir" pitchFamily="2" charset="-52"/>
              </a:rPr>
              <a:t> </a:t>
            </a:r>
            <a:br>
              <a:rPr lang="ru-RU" sz="2000" b="1" dirty="0" smtClean="0">
                <a:latin typeface="Kazimir" pitchFamily="2" charset="-52"/>
              </a:rPr>
            </a:br>
            <a:r>
              <a:rPr lang="ru-RU" sz="2000" b="1" dirty="0" smtClean="0">
                <a:latin typeface="Kazimir" pitchFamily="2" charset="-52"/>
              </a:rPr>
              <a:t/>
            </a:r>
            <a:br>
              <a:rPr lang="ru-RU" sz="2000" b="1" dirty="0" smtClean="0">
                <a:latin typeface="Kazimir" pitchFamily="2" charset="-52"/>
              </a:rPr>
            </a:br>
            <a:r>
              <a:rPr lang="ru-RU" sz="2000" b="1" dirty="0">
                <a:latin typeface="Kazimir" pitchFamily="2" charset="-52"/>
              </a:rPr>
              <a:t/>
            </a:r>
            <a:br>
              <a:rPr lang="ru-RU" sz="2000" b="1" dirty="0">
                <a:latin typeface="Kazimir" pitchFamily="2" charset="-52"/>
              </a:rPr>
            </a:br>
            <a:r>
              <a:rPr lang="ru-RU" sz="2000" b="1" dirty="0" smtClean="0">
                <a:latin typeface="Kazimir" pitchFamily="2" charset="-52"/>
              </a:rPr>
              <a:t/>
            </a:r>
            <a:br>
              <a:rPr lang="ru-RU" sz="2000" b="1" dirty="0" smtClean="0">
                <a:latin typeface="Kazimir" pitchFamily="2" charset="-52"/>
              </a:rPr>
            </a:br>
            <a:r>
              <a:rPr lang="ru-RU" sz="2000" b="1" dirty="0" smtClean="0">
                <a:latin typeface="Kazimir" pitchFamily="2" charset="-52"/>
              </a:rPr>
              <a:t/>
            </a:r>
            <a:br>
              <a:rPr lang="ru-RU" sz="2000" b="1" dirty="0" smtClean="0">
                <a:latin typeface="Kazimir" pitchFamily="2" charset="-52"/>
              </a:rPr>
            </a:br>
            <a:r>
              <a:rPr lang="ru-RU" sz="2000" b="1" dirty="0" smtClean="0">
                <a:latin typeface="Kazimir" pitchFamily="2" charset="-52"/>
              </a:rPr>
              <a:t/>
            </a:r>
            <a:br>
              <a:rPr lang="ru-RU" sz="2000" b="1" dirty="0" smtClean="0">
                <a:latin typeface="Kazimir" pitchFamily="2" charset="-52"/>
              </a:rPr>
            </a:br>
            <a:r>
              <a:rPr lang="ru-RU" sz="2000" b="1" dirty="0">
                <a:latin typeface="Kazimir" pitchFamily="2" charset="-52"/>
              </a:rPr>
              <a:t/>
            </a:r>
            <a:br>
              <a:rPr lang="ru-RU" sz="2000" b="1" dirty="0">
                <a:latin typeface="Kazimir" pitchFamily="2" charset="-52"/>
              </a:rPr>
            </a:br>
            <a:r>
              <a:rPr lang="ru-RU" sz="2000" b="1" dirty="0" smtClean="0">
                <a:latin typeface="Kazimir" pitchFamily="2" charset="-52"/>
              </a:rPr>
              <a:t> </a:t>
            </a:r>
            <a:r>
              <a:rPr lang="en-US" sz="2400" b="1" dirty="0">
                <a:latin typeface="Kazimir" pitchFamily="2" charset="-52"/>
              </a:rPr>
              <a:t/>
            </a:r>
            <a:br>
              <a:rPr lang="en-US" sz="2400" b="1" dirty="0">
                <a:latin typeface="Kazimir" pitchFamily="2" charset="-52"/>
              </a:rPr>
            </a:br>
            <a:endParaRPr lang="ru-RU" sz="16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19" y="-1174266"/>
            <a:ext cx="4143404" cy="536687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154" y="2542010"/>
            <a:ext cx="3243729" cy="243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549" y="2490413"/>
            <a:ext cx="1872208" cy="250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08912" cy="2088231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Д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олгосрочный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 на тему: «Знакомство с национальной культурой с использованием личностно-ориентированного подхода в воспитании детей старшего дошкольного возраста</a:t>
            </a: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Цель </a:t>
            </a: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b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Создать условия для приобщения детей к истокам русской народной культуры, сформировать основы патриотического сознания посредством ознакомления с историей и культурой России, через потенциал русских народных произведений и художественных промыслов.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-1143027"/>
            <a:ext cx="4143404" cy="5366875"/>
          </a:xfrm>
          <a:prstGeom prst="rect">
            <a:avLst/>
          </a:prstGeom>
        </p:spPr>
      </p:pic>
      <p:pic>
        <p:nvPicPr>
          <p:cNvPr id="1034" name="Picture 10" descr="C:\Users\User\Desktop\cobJHiauKV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82248"/>
            <a:ext cx="3483199" cy="17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a20lJ64rEX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27" y="2090572"/>
            <a:ext cx="2448272" cy="29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o6lx0MRjjV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248"/>
            <a:ext cx="3039021" cy="187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65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8352928" cy="5760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Реализуя проект были использованы методы и приемы:</a:t>
            </a:r>
            <a:b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Наглядные: рассматривание  старинных фотографий, книжных иллюстраций, репродукций, икон, старинных предметов домашнего обихода, народной одежды.</a:t>
            </a:r>
            <a:r>
              <a:rPr lang="ru-RU" sz="1800" dirty="0">
                <a:solidFill>
                  <a:schemeClr val="bg1"/>
                </a:solidFill>
                <a:ea typeface="Times New Roman"/>
              </a:rPr>
              <a:t/>
            </a:r>
            <a:br>
              <a:rPr lang="ru-RU" sz="1800" dirty="0">
                <a:solidFill>
                  <a:schemeClr val="bg1"/>
                </a:solidFill>
                <a:ea typeface="Times New Roman"/>
              </a:rPr>
            </a:br>
            <a:r>
              <a:rPr lang="ru-RU" sz="1800" dirty="0" smtClean="0">
                <a:solidFill>
                  <a:schemeClr val="bg1"/>
                </a:solidFill>
                <a:cs typeface="Gotham Pro Medium" pitchFamily="2" charset="0"/>
              </a:rPr>
              <a:t> </a:t>
            </a:r>
            <a:endParaRPr lang="ru-RU" sz="1800" dirty="0">
              <a:solidFill>
                <a:schemeClr val="bg1"/>
              </a:solidFill>
              <a:cs typeface="Gotham Pro Medium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789" y="952509"/>
            <a:ext cx="2046307" cy="4013543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9" name="Picture 2" descr="E:\воспитать человека\фотки для конкурса\IMG_20210311_115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8637">
            <a:off x="8410" y="2080366"/>
            <a:ext cx="3404997" cy="255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809">
            <a:off x="6032991" y="1184594"/>
            <a:ext cx="30543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40411"/>
            <a:ext cx="3035036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562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288"/>
            <a:ext cx="8132716" cy="1493358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Словесные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чтение художественной литературы; заучивание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потешек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прибауток, </a:t>
            </a:r>
            <a:r>
              <a:rPr lang="ru-RU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закличек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использование пословиц, загадок, поговорок; рассказ о народных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обычаях и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традициях; беседы, разъяснения, использование русских народных песен.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67544" y="4769751"/>
            <a:ext cx="7606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cap="all" dirty="0">
                <a:solidFill>
                  <a:srgbClr val="295E55"/>
                </a:solidFill>
                <a:latin typeface="Kazimir" panose="02070503070706040303" pitchFamily="18" charset="0"/>
              </a:rPr>
              <a:t>ВСЕРОССИЙСКИЙ КОНКУРС «ВОСПИТАТЬ ЧЕЛОВЕКА»</a:t>
            </a:r>
          </a:p>
        </p:txBody>
      </p:sp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70896"/>
            <a:ext cx="3960440" cy="296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18" y="1635646"/>
            <a:ext cx="3939199" cy="29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8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9502"/>
            <a:ext cx="8496945" cy="144016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Практические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: проведение  викторин, конкурсов, тематических вечеров, организация продуктивной деятельности, проведение русских народных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игр; использование </a:t>
            </a: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русских народных костюмов в праздниках и самостоятельной деятельности; применение игрушек и изделий народных промыслов;</a:t>
            </a:r>
            <a:b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разыгрывание сценок и эпизодов сказок; посещение музеев, театров,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>выставок.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  <a:cs typeface="+mn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095">
            <a:off x="65940" y="2520913"/>
            <a:ext cx="3271282" cy="245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9702"/>
            <a:ext cx="3493889" cy="197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928">
            <a:off x="6515535" y="2978146"/>
            <a:ext cx="2699247" cy="20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216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14297"/>
            <a:ext cx="7632848" cy="4555454"/>
          </a:xfrm>
        </p:spPr>
        <p:txBody>
          <a:bodyPr>
            <a:normAutofit/>
          </a:bodyPr>
          <a:lstStyle/>
          <a:p>
            <a:pPr algn="l"/>
            <a:endParaRPr lang="ru-RU" sz="1600" dirty="0"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714">
            <a:off x="5610086" y="2238366"/>
            <a:ext cx="3639805" cy="27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598">
            <a:off x="-277096" y="2276797"/>
            <a:ext cx="3660420" cy="27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15" y="554762"/>
            <a:ext cx="3565185" cy="267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267494"/>
            <a:ext cx="6606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период реализации проекта, дети и взрослые с большим удовольствием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посмотрели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спектакли в театре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Кукол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театре юного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зрителя</a:t>
            </a:r>
          </a:p>
          <a:p>
            <a:r>
              <a:rPr lang="ru-RU" sz="1600" dirty="0" smtClean="0">
                <a:latin typeface="+mj-lt"/>
              </a:rPr>
              <a:t> 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89421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3" y="214296"/>
            <a:ext cx="4209053" cy="413238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 воспитательной практики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72253"/>
            <a:ext cx="2046307" cy="4013543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12290" name="Picture 2" descr="E:\воспитать человека\фотки для конкурса\IMG_20200901_161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13294"/>
            <a:ext cx="2636913" cy="19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воспитать человека\фотки для конкурса\IMG_20200925_16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9575"/>
            <a:ext cx="2802024" cy="2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воспитать человека\фотки для конкурса\IMG_20201202_094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98" y="2490020"/>
            <a:ext cx="3019302" cy="226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воспитать человека\фотки для конкурса\IMG_20210119_1637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9" y="2912474"/>
            <a:ext cx="2585356" cy="193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воспитать человека\фотки для конкурса\IMG-20200730-WA0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41261"/>
            <a:ext cx="2828437" cy="400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44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14296"/>
            <a:ext cx="5040560" cy="71438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Главный результат, воспитания человека заключается в усвоении ребенком вечных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социальных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ценностей: милосердия, сострадания, доброты, правдолюбия, любви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семьи и своей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родины.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56521" y="4857766"/>
            <a:ext cx="1087479" cy="1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72253"/>
            <a:ext cx="2046307" cy="4013543"/>
          </a:xfrm>
          <a:prstGeom prst="rect">
            <a:avLst/>
          </a:prstGeom>
        </p:spPr>
      </p:pic>
      <p:pic>
        <p:nvPicPr>
          <p:cNvPr id="13" name="Рисунок 12" descr="ромб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-1143026"/>
            <a:ext cx="4143404" cy="5366875"/>
          </a:xfrm>
          <a:prstGeom prst="rect">
            <a:avLst/>
          </a:prstGeom>
        </p:spPr>
      </p:pic>
      <p:pic>
        <p:nvPicPr>
          <p:cNvPr id="2050" name="Picture 2" descr="E:\воспитать человека\фотки для конкурса\IMG_20201221_101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4" y="206769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воспитать человека\фотки для конкурса\для видеоролика\IMG-20191030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147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воспитать человека\фотки для конкурса\для видеоролика\IMG_20190221_1652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20" y="2377228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76417"/>
      </p:ext>
    </p:extLst>
  </p:cSld>
  <p:clrMapOvr>
    <a:masterClrMapping/>
  </p:clrMapOvr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834</TotalTime>
  <Words>129</Words>
  <Application>Microsoft Office PowerPoint</Application>
  <PresentationFormat>Экран (16:9)</PresentationFormat>
  <Paragraphs>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Winter</vt:lpstr>
      <vt:lpstr>Презентация PowerPoint</vt:lpstr>
      <vt:lpstr>             Актуальность.      В настоящее время возникает необходимость в том, чтобы ребенок почувствовал уникальность своего народа, знал и уважал историю и традиции  своей семьи, страны, любил свою родину, пришел к пониманию и осознанию собственной неповторимости и значимости каждого человека, живущего на земле.  Идея личностно-ориентированных технологий состоит в переходе от объяснения к пониманию, от монолога к диалогу, от социального контроля – к развитию, от управления – к самоуправлению. Взрослый в общении с детьми придерживается положения: «Не рядом, не над ним, а вместе!».             </vt:lpstr>
      <vt:lpstr>   Долгосрочный проект на тему: «Знакомство с национальной культурой с использованием личностно-ориентированного подхода в воспитании детей старшего дошкольного возраста».    Цель проекта Создать условия для приобщения детей к истокам русской народной культуры, сформировать основы патриотического сознания посредством ознакомления с историей и культурой России, через потенциал русских народных произведений и художественных промыслов.  </vt:lpstr>
      <vt:lpstr>  Реализуя проект были использованы методы и приемы: Наглядные: рассматривание  старинных фотографий, книжных иллюстраций, репродукций, икон, старинных предметов домашнего обихода, народной одежды.  </vt:lpstr>
      <vt:lpstr>Словесные: чтение художественной литературы; заучивание потешек, прибауток, закличек; использование пословиц, загадок, поговорок; рассказ о народных обычаях и традициях; беседы, разъяснения, использование русских народных песен. </vt:lpstr>
      <vt:lpstr>Практические: проведение  викторин, конкурсов, тематических вечеров, организация продуктивной деятельности, проведение русских народных игр; использование русских народных костюмов в праздниках и самостоятельной деятельности; применение игрушек и изделий народных промыслов; разыгрывание сценок и эпизодов сказок; посещение музеев, театров, выставок.</vt:lpstr>
      <vt:lpstr>Презентация PowerPoint</vt:lpstr>
      <vt:lpstr>Результат воспитательной практики</vt:lpstr>
      <vt:lpstr>   Главный результат, воспитания человека заключается в усвоении ребенком вечных социальных ценностей: милосердия, сострадания, доброты, правдолюбия, любви семьи и своей родины.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stass3@yandex.ru</dc:creator>
  <cp:lastModifiedBy>User</cp:lastModifiedBy>
  <cp:revision>49</cp:revision>
  <dcterms:created xsi:type="dcterms:W3CDTF">2021-07-30T15:15:14Z</dcterms:created>
  <dcterms:modified xsi:type="dcterms:W3CDTF">2022-01-11T15:15:31Z</dcterms:modified>
</cp:coreProperties>
</file>