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1" r:id="rId4"/>
    <p:sldId id="258" r:id="rId5"/>
    <p:sldId id="262" r:id="rId6"/>
    <p:sldId id="259" r:id="rId7"/>
    <p:sldId id="266" r:id="rId8"/>
    <p:sldId id="260" r:id="rId9"/>
    <p:sldId id="263" r:id="rId10"/>
    <p:sldId id="267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D0619-77BD-4761-A8EB-FF3F542DEE6E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3BDA2-3A61-4B28-B776-08EDDB2D0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82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3BDA2-3A61-4B28-B776-08EDDB2D03A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55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3BDA2-3A61-4B28-B776-08EDDB2D03A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39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96A68C-0A4B-4F8D-94CC-0F793E6007CB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233BFC-6348-431C-8F46-3E77D581F19D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A68C-0A4B-4F8D-94CC-0F793E6007CB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3BFC-6348-431C-8F46-3E77D581F19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A68C-0A4B-4F8D-94CC-0F793E6007CB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3BFC-6348-431C-8F46-3E77D581F19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A68C-0A4B-4F8D-94CC-0F793E6007CB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3BFC-6348-431C-8F46-3E77D581F19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A68C-0A4B-4F8D-94CC-0F793E6007CB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3BFC-6348-431C-8F46-3E77D581F19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A68C-0A4B-4F8D-94CC-0F793E6007CB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3BFC-6348-431C-8F46-3E77D581F19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A68C-0A4B-4F8D-94CC-0F793E6007CB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3BFC-6348-431C-8F46-3E77D581F19D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A68C-0A4B-4F8D-94CC-0F793E6007CB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3BFC-6348-431C-8F46-3E77D581F19D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A68C-0A4B-4F8D-94CC-0F793E6007CB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3BFC-6348-431C-8F46-3E77D581F1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A68C-0A4B-4F8D-94CC-0F793E6007CB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3BFC-6348-431C-8F46-3E77D581F1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A68C-0A4B-4F8D-94CC-0F793E6007CB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3BFC-6348-431C-8F46-3E77D581F1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796A68C-0A4B-4F8D-94CC-0F793E6007CB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4233BFC-6348-431C-8F46-3E77D581F1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5202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ПЕСОЧНАЯ ТЕРАПИЯ КАК МЕТОД КОРРЕКЦИИ ЭМОЦИОНАЛЬНОЙ СФЕРЫ ДОШКОЛЬНИКОВ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ПЕДАГОГ-ПСИХОЛОГ </a:t>
            </a:r>
          </a:p>
          <a:p>
            <a:r>
              <a:rPr lang="ru-RU" dirty="0" smtClean="0"/>
              <a:t>КАЗАНЦЕВА СВЕТЛАНА ФЕДОРОВНА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97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976"/>
            <a:ext cx="5952529" cy="36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2836287"/>
            <a:ext cx="5748337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301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4040449" cy="227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dirty="0"/>
              <a:t>Как показали исследования современных специалистов (</a:t>
            </a:r>
            <a:r>
              <a:rPr lang="ru-RU" sz="2000" dirty="0" err="1"/>
              <a:t>Кисилёва</a:t>
            </a:r>
            <a:r>
              <a:rPr lang="ru-RU" sz="2000" dirty="0"/>
              <a:t> М. В., 2007; </a:t>
            </a:r>
            <a:r>
              <a:rPr lang="ru-RU" sz="2000" dirty="0" err="1"/>
              <a:t>Зинкевич-ЕвстигнееваТ</a:t>
            </a:r>
            <a:r>
              <a:rPr lang="ru-RU" sz="2000" dirty="0"/>
              <a:t>. Д.,</a:t>
            </a:r>
            <a:r>
              <a:rPr lang="ru-RU" sz="2000" dirty="0" err="1"/>
              <a:t>ГрабенкоТ</a:t>
            </a:r>
            <a:r>
              <a:rPr lang="ru-RU" sz="2000" dirty="0"/>
              <a:t>. М., 2005</a:t>
            </a:r>
            <a:r>
              <a:rPr lang="ru-RU" sz="2000" dirty="0" smtClean="0"/>
              <a:t>),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песочная терапия эффективна при необходимости гармонизации «</a:t>
            </a:r>
            <a:r>
              <a:rPr lang="ru-RU" sz="2000" dirty="0" smtClean="0"/>
              <a:t>психического хаоса</a:t>
            </a:r>
            <a:r>
              <a:rPr lang="ru-RU" sz="2000" dirty="0"/>
              <a:t>».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Страх</a:t>
            </a:r>
            <a:r>
              <a:rPr lang="ru-RU" sz="2000" dirty="0"/>
              <a:t>, застенчивость, конфликтность, агрессивность, пережитое насилие или потеря близкого человека, нарушения межличностного взаимодействия - вот далеко неполный перечень проблем, решение которых возможно посредством использования песочной терапии.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244479"/>
            <a:ext cx="8352928" cy="1480666"/>
          </a:xfrm>
        </p:spPr>
        <p:txBody>
          <a:bodyPr>
            <a:noAutofit/>
          </a:bodyPr>
          <a:lstStyle/>
          <a:p>
            <a:pPr algn="l"/>
            <a:endParaRPr lang="ru-RU" dirty="0" smtClean="0">
              <a:solidFill>
                <a:srgbClr val="660033"/>
              </a:solidFill>
            </a:endParaRPr>
          </a:p>
          <a:p>
            <a:pPr algn="l"/>
            <a:r>
              <a:rPr lang="ru-RU" dirty="0" smtClean="0">
                <a:solidFill>
                  <a:srgbClr val="660033"/>
                </a:solidFill>
              </a:rPr>
              <a:t>Таким </a:t>
            </a:r>
            <a:r>
              <a:rPr lang="ru-RU" dirty="0">
                <a:solidFill>
                  <a:srgbClr val="660033"/>
                </a:solidFill>
              </a:rPr>
              <a:t>образом, для тех, кто уже использует «песочницу» в своей профессиональной практике, ее эффективность очевидна. </a:t>
            </a:r>
            <a:endParaRPr lang="ru-RU" dirty="0" smtClean="0">
              <a:solidFill>
                <a:srgbClr val="660033"/>
              </a:solidFill>
            </a:endParaRPr>
          </a:p>
          <a:p>
            <a:pPr algn="l"/>
            <a:r>
              <a:rPr lang="ru-RU" dirty="0" smtClean="0">
                <a:solidFill>
                  <a:srgbClr val="660033"/>
                </a:solidFill>
              </a:rPr>
              <a:t>А для </a:t>
            </a:r>
            <a:r>
              <a:rPr lang="ru-RU" dirty="0">
                <a:solidFill>
                  <a:srgbClr val="660033"/>
                </a:solidFill>
              </a:rPr>
              <a:t>тех, кто только начинает </a:t>
            </a:r>
            <a:endParaRPr lang="ru-RU" dirty="0" smtClean="0">
              <a:solidFill>
                <a:srgbClr val="660033"/>
              </a:solidFill>
            </a:endParaRPr>
          </a:p>
          <a:p>
            <a:pPr algn="l"/>
            <a:r>
              <a:rPr lang="ru-RU" dirty="0" smtClean="0">
                <a:solidFill>
                  <a:srgbClr val="660033"/>
                </a:solidFill>
              </a:rPr>
              <a:t>изучение </a:t>
            </a:r>
            <a:r>
              <a:rPr lang="ru-RU" dirty="0">
                <a:solidFill>
                  <a:srgbClr val="660033"/>
                </a:solidFill>
              </a:rPr>
              <a:t>этой </a:t>
            </a:r>
            <a:r>
              <a:rPr lang="ru-RU" dirty="0" smtClean="0">
                <a:solidFill>
                  <a:srgbClr val="660033"/>
                </a:solidFill>
              </a:rPr>
              <a:t>техники,</a:t>
            </a:r>
          </a:p>
          <a:p>
            <a:pPr algn="l"/>
            <a:r>
              <a:rPr lang="ru-RU" dirty="0" smtClean="0">
                <a:solidFill>
                  <a:srgbClr val="660033"/>
                </a:solidFill>
              </a:rPr>
              <a:t>смело начинайте  и двигайтесь </a:t>
            </a:r>
          </a:p>
          <a:p>
            <a:pPr algn="l"/>
            <a:r>
              <a:rPr lang="ru-RU" dirty="0" smtClean="0">
                <a:solidFill>
                  <a:srgbClr val="660033"/>
                </a:solidFill>
              </a:rPr>
              <a:t>к успеху вместе с ребенком!</a:t>
            </a:r>
            <a:endParaRPr lang="ru-RU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0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фото\тел.фото ноябрь\IMG_20150925_181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07763"/>
            <a:ext cx="4355976" cy="245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фото\тел.фото ноябрь\IMG_20150922_2009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02876" y="3522338"/>
            <a:ext cx="2374361" cy="422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фото\тел.фото ноябрь\IMG_20151003_1304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87871" y="3987063"/>
            <a:ext cx="2072829" cy="368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1"/>
            <a:ext cx="7754713" cy="2132855"/>
          </a:xfrm>
        </p:spPr>
        <p:txBody>
          <a:bodyPr/>
          <a:lstStyle/>
          <a:p>
            <a:r>
              <a:rPr lang="ru-RU" sz="2000" dirty="0" smtClean="0"/>
              <a:t>Принцип  </a:t>
            </a:r>
            <a:r>
              <a:rPr lang="ru-RU" sz="2000" dirty="0"/>
              <a:t>песочной терапии  был предложен </a:t>
            </a:r>
            <a:br>
              <a:rPr lang="ru-RU" sz="2000" dirty="0"/>
            </a:br>
            <a:r>
              <a:rPr lang="ru-RU" sz="2000" dirty="0" smtClean="0"/>
              <a:t> </a:t>
            </a:r>
            <a:r>
              <a:rPr lang="ru-RU" sz="2000" dirty="0"/>
              <a:t>Карлом Густавом Юнгом, психотерапевтом аналитической психотерапии.</a:t>
            </a:r>
            <a:br>
              <a:rPr lang="ru-RU" sz="2000" dirty="0"/>
            </a:br>
            <a:r>
              <a:rPr lang="ru-RU" sz="2000" dirty="0"/>
              <a:t>    Юнг утверждал, что процесс “игры в песок” высвобождает заблокированную энергию и “активизирует возможности </a:t>
            </a:r>
            <a:r>
              <a:rPr lang="ru-RU" sz="2000" dirty="0" err="1"/>
              <a:t>самоисцеления</a:t>
            </a:r>
            <a:r>
              <a:rPr lang="ru-RU" sz="2000" dirty="0"/>
              <a:t>, заложенные в человеческой психике”.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089" y="2219314"/>
            <a:ext cx="8496944" cy="266239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Основополагающая идея звучит так: “Игра с песком дает возможность избавиться от психологических травм с помощью перенесения вовне, в песочное пространство, фантазий и формирования ощущения связи и контроля над своими внутренними побуждениями. Выражение в символической форме своих подсознательных проблем дают возможность  здоровому функционированию психики”.</a:t>
            </a:r>
          </a:p>
        </p:txBody>
      </p:sp>
    </p:spTree>
    <p:extLst>
      <p:ext uri="{BB962C8B-B14F-4D97-AF65-F5344CB8AC3E}">
        <p14:creationId xmlns:p14="http://schemas.microsoft.com/office/powerpoint/2010/main" val="141739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648" y="2348880"/>
            <a:ext cx="383540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404665"/>
            <a:ext cx="7754713" cy="2376264"/>
          </a:xfrm>
        </p:spPr>
        <p:txBody>
          <a:bodyPr/>
          <a:lstStyle/>
          <a:p>
            <a:r>
              <a:rPr lang="ru-RU" sz="2400" dirty="0"/>
              <a:t>В 1950-х годах швейцарский психоаналитик Д. </a:t>
            </a:r>
            <a:r>
              <a:rPr lang="ru-RU" sz="2400" dirty="0" err="1"/>
              <a:t>Кальфф</a:t>
            </a:r>
            <a:r>
              <a:rPr lang="ru-RU" sz="2400" dirty="0"/>
              <a:t>, понимая психотерапевтический эффект манипуляций с песком и фигурками, подводит под «Технику построения мира» теорию К. Г. Юнга и </a:t>
            </a:r>
            <a:r>
              <a:rPr lang="ru-RU" sz="2400" dirty="0" smtClean="0"/>
              <a:t>расширяет</a:t>
            </a:r>
            <a:r>
              <a:rPr lang="ru-RU" sz="2400" dirty="0"/>
              <a:t>, тем самым, сферу применения методики.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268602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Главным принципом, положенным Д.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Кальфф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основу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юнгианской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песочной терапии, является предоставление клиенту защищённого пространства, в котором он может свободно творить, переводя свои переживания в зримые и осязаемые образы. «Картина на песке ... может быть понята как трёхмерное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изображение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какого-либо аспекта душевного состояния. Неосознанная проблема разыгрывается в песочнице, подобно драме, конфликт переносится из внутреннего мира во внешний и делается зримым» 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Kalff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1980).</a:t>
            </a:r>
          </a:p>
        </p:txBody>
      </p:sp>
    </p:spTree>
    <p:extLst>
      <p:ext uri="{BB962C8B-B14F-4D97-AF65-F5344CB8AC3E}">
        <p14:creationId xmlns:p14="http://schemas.microsoft.com/office/powerpoint/2010/main" val="20116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188640"/>
            <a:ext cx="7754713" cy="3600400"/>
          </a:xfrm>
        </p:spPr>
        <p:txBody>
          <a:bodyPr/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Задачи </a:t>
            </a:r>
            <a:r>
              <a:rPr lang="ru-RU" sz="2400" dirty="0"/>
              <a:t>песочной терапии :</a:t>
            </a:r>
            <a:br>
              <a:rPr lang="ru-RU" sz="2400" dirty="0"/>
            </a:br>
            <a:r>
              <a:rPr lang="ru-RU" sz="2400" dirty="0"/>
              <a:t>- развивать позитивную Я-концепцию;</a:t>
            </a:r>
            <a:br>
              <a:rPr lang="ru-RU" sz="2400" dirty="0"/>
            </a:br>
            <a:r>
              <a:rPr lang="ru-RU" sz="2400" dirty="0"/>
              <a:t>- развивать ответственность за свои действия и поступки;</a:t>
            </a:r>
            <a:br>
              <a:rPr lang="ru-RU" sz="2400" dirty="0"/>
            </a:br>
            <a:r>
              <a:rPr lang="ru-RU" sz="2400" dirty="0"/>
              <a:t>- учиться принимать себя;</a:t>
            </a:r>
            <a:br>
              <a:rPr lang="ru-RU" sz="2400" dirty="0"/>
            </a:br>
            <a:r>
              <a:rPr lang="ru-RU" sz="2400" dirty="0"/>
              <a:t>- в большей степени полагаться на самого себя;</a:t>
            </a:r>
            <a:br>
              <a:rPr lang="ru-RU" sz="2400" dirty="0"/>
            </a:br>
            <a:r>
              <a:rPr lang="ru-RU" sz="2400" dirty="0"/>
              <a:t>- развивать умение преодоления трудностей;</a:t>
            </a:r>
            <a:br>
              <a:rPr lang="ru-RU" sz="2400" dirty="0"/>
            </a:br>
            <a:r>
              <a:rPr lang="ru-RU" sz="2400" dirty="0"/>
              <a:t>-научиться избавляться от негативных эмоций;</a:t>
            </a:r>
            <a:br>
              <a:rPr lang="ru-RU" sz="2400" dirty="0"/>
            </a:br>
            <a:r>
              <a:rPr lang="ru-RU" sz="2400" dirty="0"/>
              <a:t>- развивать самооценку и уверенность.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248" y="3933056"/>
            <a:ext cx="7734747" cy="2448272"/>
          </a:xfrm>
        </p:spPr>
        <p:txBody>
          <a:bodyPr>
            <a:normAutofit/>
          </a:bodyPr>
          <a:lstStyle/>
          <a:p>
            <a:r>
              <a:rPr lang="ru-RU" sz="2800" dirty="0"/>
              <a:t>Цель такой терапии - не меняя и не переделывая ребенка, не обучая его каким-то специальным поведенческим навыкам, даем возможность ребенку быть самим собой.</a:t>
            </a:r>
          </a:p>
        </p:txBody>
      </p:sp>
    </p:spTree>
    <p:extLst>
      <p:ext uri="{BB962C8B-B14F-4D97-AF65-F5344CB8AC3E}">
        <p14:creationId xmlns:p14="http://schemas.microsoft.com/office/powerpoint/2010/main" val="32657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фото\с тел\IMG_20150623_115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51330"/>
            <a:ext cx="4248472" cy="23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фото\с тел\IMG_20150611_1638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151330"/>
            <a:ext cx="4319972" cy="24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620688"/>
            <a:ext cx="7754713" cy="2494885"/>
          </a:xfrm>
        </p:spPr>
        <p:txBody>
          <a:bodyPr/>
          <a:lstStyle/>
          <a:p>
            <a:pPr algn="l"/>
            <a:r>
              <a:rPr lang="ru-RU" sz="2400" dirty="0"/>
              <a:t>Традиционная песочница представляет собой деревянный ящик размером 50x70x8 см, где 8 см - глубина. Выбранный размер не случаен. Считается, что именно такие параметры в большей степени соответствуют среднестатистическому объёму поля зрительного восприятия человека.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(но много альтернативных вариантов)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248" y="3140968"/>
            <a:ext cx="7734747" cy="3240360"/>
          </a:xfrm>
        </p:spPr>
        <p:txBody>
          <a:bodyPr>
            <a:normAutofit/>
          </a:bodyPr>
          <a:lstStyle/>
          <a:p>
            <a:r>
              <a:rPr lang="ru-RU" sz="2400" dirty="0"/>
              <a:t>Для групповой работы рекомендуется </a:t>
            </a:r>
            <a:r>
              <a:rPr lang="ru-RU" sz="2400" dirty="0" smtClean="0"/>
              <a:t>использовать </a:t>
            </a:r>
            <a:r>
              <a:rPr lang="ru-RU" sz="2400" dirty="0"/>
              <a:t>песочницу большего </a:t>
            </a:r>
            <a:r>
              <a:rPr lang="ru-RU" sz="2400" dirty="0" smtClean="0"/>
              <a:t>размера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6732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65104"/>
            <a:ext cx="4104455" cy="230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476672"/>
            <a:ext cx="7754713" cy="3024336"/>
          </a:xfrm>
        </p:spPr>
        <p:txBody>
          <a:bodyPr/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Песочная </a:t>
            </a:r>
            <a:r>
              <a:rPr lang="ru-RU" sz="2400" dirty="0"/>
              <a:t>терапия  применяется:</a:t>
            </a:r>
            <a:br>
              <a:rPr lang="ru-RU" sz="2400" dirty="0"/>
            </a:br>
            <a:r>
              <a:rPr lang="ru-RU" sz="2400" dirty="0"/>
              <a:t>-с целью диагностики;</a:t>
            </a:r>
            <a:br>
              <a:rPr lang="ru-RU" sz="2400" dirty="0"/>
            </a:br>
            <a:r>
              <a:rPr lang="ru-RU" sz="2400" dirty="0"/>
              <a:t>-с целью оказания первичной психологической помощи;</a:t>
            </a:r>
            <a:br>
              <a:rPr lang="ru-RU" sz="2400" dirty="0"/>
            </a:br>
            <a:r>
              <a:rPr lang="ru-RU" sz="2400" dirty="0"/>
              <a:t>-в процессе краткосрочной психотерапии;</a:t>
            </a:r>
            <a:br>
              <a:rPr lang="ru-RU" sz="2400" dirty="0"/>
            </a:br>
            <a:r>
              <a:rPr lang="ru-RU" sz="2400" dirty="0"/>
              <a:t>-в процессе долгосрочного психотерапевтического воздействия.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5618" y="1870150"/>
            <a:ext cx="2088232" cy="371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43421" y="1493485"/>
            <a:ext cx="2342842" cy="390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59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user\Desktop\фото\тел.фото ноябрь\IMG_20151016_1929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16" y="4170654"/>
            <a:ext cx="4103440" cy="230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233858"/>
            <a:ext cx="370681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476673"/>
            <a:ext cx="7754713" cy="1656184"/>
          </a:xfrm>
        </p:spPr>
        <p:txBody>
          <a:bodyPr/>
          <a:lstStyle/>
          <a:p>
            <a:r>
              <a:rPr lang="ru-RU" sz="2800" dirty="0"/>
              <a:t>В процессе проведения песочной психотерапии выделяют три стадии игры с песком: </a:t>
            </a:r>
            <a:br>
              <a:rPr lang="ru-RU" sz="2800" dirty="0"/>
            </a:br>
            <a:r>
              <a:rPr lang="ru-RU" sz="2800" dirty="0"/>
              <a:t>хаос, борьба и разрешение конфликта.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2871787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25343" y="3492500"/>
            <a:ext cx="2524125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18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620689"/>
            <a:ext cx="7754713" cy="2016224"/>
          </a:xfrm>
        </p:spPr>
        <p:txBody>
          <a:bodyPr/>
          <a:lstStyle/>
          <a:p>
            <a:pPr algn="l"/>
            <a:r>
              <a:rPr lang="ru-RU" sz="2400" dirty="0"/>
              <a:t>Основной набор используемых в песочной терапии предметов может включать несколько сотен миниатюрных фигурок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Все их можно условно разделить на несколько категорий, каждая из которых включает ряд </a:t>
            </a:r>
            <a:r>
              <a:rPr lang="ru-RU" sz="2400" dirty="0" smtClean="0"/>
              <a:t>подгрупп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2542004"/>
          </a:xfrm>
        </p:spPr>
        <p:txBody>
          <a:bodyPr/>
          <a:lstStyle/>
          <a:p>
            <a:pPr algn="l"/>
            <a:r>
              <a:rPr lang="ru-RU" dirty="0" smtClean="0"/>
              <a:t>Люди</a:t>
            </a:r>
          </a:p>
          <a:p>
            <a:pPr algn="l"/>
            <a:r>
              <a:rPr lang="ru-RU" dirty="0" smtClean="0"/>
              <a:t>Животные</a:t>
            </a:r>
          </a:p>
          <a:p>
            <a:pPr algn="l"/>
            <a:r>
              <a:rPr lang="ru-RU" dirty="0" smtClean="0"/>
              <a:t>Предметы обихода</a:t>
            </a:r>
          </a:p>
          <a:p>
            <a:pPr algn="l"/>
            <a:r>
              <a:rPr lang="ru-RU" dirty="0" smtClean="0"/>
              <a:t>Растения</a:t>
            </a:r>
          </a:p>
          <a:p>
            <a:pPr algn="l"/>
            <a:r>
              <a:rPr lang="ru-RU" dirty="0" smtClean="0"/>
              <a:t>Сказочные персонажи</a:t>
            </a:r>
          </a:p>
          <a:p>
            <a:pPr algn="l"/>
            <a:r>
              <a:rPr lang="ru-RU" dirty="0" smtClean="0"/>
              <a:t>Любые предметы и безделушки</a:t>
            </a:r>
            <a:endParaRPr lang="ru-RU" dirty="0"/>
          </a:p>
        </p:txBody>
      </p:sp>
      <p:pic>
        <p:nvPicPr>
          <p:cNvPr id="2051" name="Picture 3" descr="C:\Users\user\Desktop\фото\с тел\IMG_20150618_1145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4427983" cy="280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9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620689"/>
            <a:ext cx="7754713" cy="1728192"/>
          </a:xfrm>
        </p:spPr>
        <p:txBody>
          <a:bodyPr/>
          <a:lstStyle/>
          <a:p>
            <a:r>
              <a:rPr lang="ru-RU" sz="2400" dirty="0"/>
              <a:t>Давайте рассмотрим некоторые символические значения (из книг разных авторов) расположения объектов на поле песочницы: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248" y="2564904"/>
            <a:ext cx="7734747" cy="388843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Попавшие в левый верхний угол фигуры символизируют </a:t>
            </a:r>
            <a:r>
              <a:rPr lang="ru-RU" dirty="0" err="1"/>
              <a:t>процессы,связанные</a:t>
            </a:r>
            <a:r>
              <a:rPr lang="ru-RU" dirty="0"/>
              <a:t> либо с прошлыми воспоминаниями, либо с мыслями о доме, о матери, о другой значимой </a:t>
            </a:r>
            <a:r>
              <a:rPr lang="ru-RU" dirty="0" smtClean="0"/>
              <a:t>женщине</a:t>
            </a:r>
          </a:p>
          <a:p>
            <a:r>
              <a:rPr lang="ru-RU" dirty="0"/>
              <a:t>Фигуры, находящиеся в центральной верхней части, могут отражать то, о чём в данный момент думает, фантазирует </a:t>
            </a:r>
            <a:r>
              <a:rPr lang="ru-RU" dirty="0" smtClean="0"/>
              <a:t>клиент</a:t>
            </a:r>
          </a:p>
          <a:p>
            <a:r>
              <a:rPr lang="ru-RU" dirty="0"/>
              <a:t>В правый верхний угол, как правило, попадают фигуры, отражающие мечтания, планы на будущее, мысли о взаимодействии в социуме: от детского сада, школы до работы. Взаимодействие с отцом, другими значимыми </a:t>
            </a:r>
            <a:r>
              <a:rPr lang="ru-RU" dirty="0" smtClean="0"/>
              <a:t>мужчинами</a:t>
            </a:r>
          </a:p>
          <a:p>
            <a:r>
              <a:rPr lang="ru-RU" dirty="0"/>
              <a:t>В нижней центральной части находятся фигуры, отражающие, как правило, некоторые действия, реализуемые в данный момент, или отношение к ним. к также актуальные желания клиента</a:t>
            </a:r>
          </a:p>
        </p:txBody>
      </p:sp>
    </p:spTree>
    <p:extLst>
      <p:ext uri="{BB962C8B-B14F-4D97-AF65-F5344CB8AC3E}">
        <p14:creationId xmlns:p14="http://schemas.microsoft.com/office/powerpoint/2010/main" val="32450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142</TotalTime>
  <Words>497</Words>
  <Application>Microsoft Office PowerPoint</Application>
  <PresentationFormat>Экран (4:3)</PresentationFormat>
  <Paragraphs>37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ПЕСОЧНАЯ ТЕРАПИЯ КАК МЕТОД КОРРЕКЦИИ ЭМОЦИОНАЛЬНОЙ СФЕРЫ ДОШКОЛЬНИКОВ</vt:lpstr>
      <vt:lpstr>Принцип  песочной терапии  был предложен   Карлом Густавом Юнгом, психотерапевтом аналитической психотерапии.     Юнг утверждал, что процесс “игры в песок” высвобождает заблокированную энергию и “активизирует возможности самоисцеления, заложенные в человеческой психике”.</vt:lpstr>
      <vt:lpstr>В 1950-х годах швейцарский психоаналитик Д. Кальфф, понимая психотерапевтический эффект манипуляций с песком и фигурками, подводит под «Технику построения мира» теорию К. Г. Юнга и расширяет, тем самым, сферу применения методики. </vt:lpstr>
      <vt:lpstr> Задачи песочной терапии : - развивать позитивную Я-концепцию; - развивать ответственность за свои действия и поступки; - учиться принимать себя; - в большей степени полагаться на самого себя; - развивать умение преодоления трудностей; -научиться избавляться от негативных эмоций; - развивать самооценку и уверенность.  </vt:lpstr>
      <vt:lpstr>Традиционная песочница представляет собой деревянный ящик размером 50x70x8 см, где 8 см - глубина. Выбранный размер не случаен. Считается, что именно такие параметры в большей степени соответствуют среднестатистическому объёму поля зрительного восприятия человека.  (но много альтернативных вариантов)</vt:lpstr>
      <vt:lpstr>   Песочная терапия  применяется: -с целью диагностики; -с целью оказания первичной психологической помощи; -в процессе краткосрочной психотерапии; -в процессе долгосрочного психотерапевтического воздействия. </vt:lpstr>
      <vt:lpstr>В процессе проведения песочной психотерапии выделяют три стадии игры с песком:  хаос, борьба и разрешение конфликта. </vt:lpstr>
      <vt:lpstr>Основной набор используемых в песочной терапии предметов может включать несколько сотен миниатюрных фигурок.  Все их можно условно разделить на несколько категорий, каждая из которых включает ряд подгрупп</vt:lpstr>
      <vt:lpstr>Давайте рассмотрим некоторые символические значения (из книг разных авторов) расположения объектов на поле песочницы:</vt:lpstr>
      <vt:lpstr>Презентация PowerPoint</vt:lpstr>
      <vt:lpstr>Как показали исследования современных специалистов (Кисилёва М. В., 2007; Зинкевич-ЕвстигнееваТ. Д.,ГрабенкоТ. М., 2005),  песочная терапия эффективна при необходимости гармонизации «психического хаоса».  Страх, застенчивость, конфликтность, агрессивность, пережитое насилие или потеря близкого человека, нарушения межличностного взаимодействия - вот далеко неполный перечень проблем, решение которых возможно посредством использования песочной терапии.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ПЕСОЧНАЯ ТЕРАПИЯ КАК МЕТОД КОРРЕКЦИИ ЭМОЦИОНАЛЬНОЙ СФЕРЫ ДОШКОЛЬНИКОВ</dc:title>
  <dc:creator>user</dc:creator>
  <cp:lastModifiedBy>user</cp:lastModifiedBy>
  <cp:revision>45</cp:revision>
  <dcterms:created xsi:type="dcterms:W3CDTF">2018-10-28T10:50:59Z</dcterms:created>
  <dcterms:modified xsi:type="dcterms:W3CDTF">2018-11-26T06:02:52Z</dcterms:modified>
</cp:coreProperties>
</file>