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>
      <p:cViewPr>
        <p:scale>
          <a:sx n="99" d="100"/>
          <a:sy n="99" d="100"/>
        </p:scale>
        <p:origin x="14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1EF7-D8E3-4D84-8CCB-99F7EBA1B0B5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AFA9-5385-422F-BA93-CB95E55FA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1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1EF7-D8E3-4D84-8CCB-99F7EBA1B0B5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AFA9-5385-422F-BA93-CB95E55FA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1EF7-D8E3-4D84-8CCB-99F7EBA1B0B5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AFA9-5385-422F-BA93-CB95E55FA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8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1EF7-D8E3-4D84-8CCB-99F7EBA1B0B5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AFA9-5385-422F-BA93-CB95E55FA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6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1EF7-D8E3-4D84-8CCB-99F7EBA1B0B5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AFA9-5385-422F-BA93-CB95E55FA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13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1EF7-D8E3-4D84-8CCB-99F7EBA1B0B5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AFA9-5385-422F-BA93-CB95E55FA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51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1EF7-D8E3-4D84-8CCB-99F7EBA1B0B5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AFA9-5385-422F-BA93-CB95E55FA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15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1EF7-D8E3-4D84-8CCB-99F7EBA1B0B5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AFA9-5385-422F-BA93-CB95E55FA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95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1EF7-D8E3-4D84-8CCB-99F7EBA1B0B5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AFA9-5385-422F-BA93-CB95E55FA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1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1EF7-D8E3-4D84-8CCB-99F7EBA1B0B5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AFA9-5385-422F-BA93-CB95E55FA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65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1EF7-D8E3-4D84-8CCB-99F7EBA1B0B5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AFA9-5385-422F-BA93-CB95E55FA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EF7-D8E3-4D84-8CCB-99F7EBA1B0B5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4AFA9-5385-422F-BA93-CB95E55FA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4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XIX_%D0%B2%D0%B5%D0%BA" TargetMode="External"/><Relationship Id="rId3" Type="http://schemas.openxmlformats.org/officeDocument/2006/relationships/hyperlink" Target="https://ru.wikipedia.org/wiki/%D0%95%D0%BA%D0%B0%D1%82%D0%B5%D1%80%D0%B8%D0%BD%D0%B1%D1%83%D1%80%D0%B3" TargetMode="External"/><Relationship Id="rId7" Type="http://schemas.openxmlformats.org/officeDocument/2006/relationships/hyperlink" Target="https://ru.wikipedia.org/wiki/%D0%93%D0%B5%D0%BD%D0%BD%D0%B8%D0%BD,_%D0%93%D0%B5%D0%BE%D1%80%D0%B3_%D0%92%D0%B8%D0%BB%D1%8C%D0%B3%D0%B5%D0%BB%D1%8C%D0%BC_%D0%B4%D0%B5" TargetMode="External"/><Relationship Id="rId2" Type="http://schemas.openxmlformats.org/officeDocument/2006/relationships/hyperlink" Target="https://ru.wikipedia.org/wiki/%D0%92%D0%B5%D1%80%D1%81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1%91%D1%82%D1%80_I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ru.wikipedia.org/wiki/%D0%92%D0%B5%D1%80%D1%85-%D0%98%D1%81%D0%B5%D1%82%D1%81%D0%BA%D0%B8%D0%B9_%D0%BF%D1%80%D1%83%D0%B4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ru.wikipedia.org/wiki/%D0%98%D1%81%D0%B5%D1%82%D1%8C" TargetMode="External"/><Relationship Id="rId9" Type="http://schemas.openxmlformats.org/officeDocument/2006/relationships/hyperlink" Target="https://ru.wikipedia.org/wiki/%D0%92%D0%B5%D0%BB%D0%B8%D0%BA%D0%BE%D0%B1%D1%80%D0%B8%D1%82%D0%B0%D0%BD%D0%B8%D1%8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32656"/>
            <a:ext cx="7477125" cy="560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26779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2400"/>
              </a:spcBef>
            </a:pPr>
            <a:r>
              <a:rPr lang="ru-RU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ВЕРХ-ИСЕТСКИЙ МЕТАЛЛУРГИЧЕСКИЙ ЗАВОД </a:t>
            </a:r>
            <a:br>
              <a:rPr lang="ru-RU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</a:br>
            <a:r>
              <a:rPr lang="ru-RU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/>
            </a:r>
            <a:br>
              <a:rPr lang="ru-RU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</a:br>
            <a:r>
              <a:rPr lang="ru-RU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(ВИЗ)</a:t>
            </a:r>
            <a:r>
              <a:rPr lang="ru-RU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/>
            </a:r>
            <a:br>
              <a:rPr lang="ru-RU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</a:b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МОЙ ЛЮБИМЫЙ ВИЗ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МАДОУ – детский сад №25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Базовая площадка ГБПОУ СО «СОПК» Екатеринбург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6453336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Верх-</a:t>
            </a:r>
            <a:r>
              <a:rPr lang="ru-RU" sz="1600" b="1" dirty="0" err="1" smtClean="0"/>
              <a:t>Исетский</a:t>
            </a:r>
            <a:r>
              <a:rPr lang="ru-RU" sz="1600" b="1" dirty="0" smtClean="0"/>
              <a:t> </a:t>
            </a:r>
            <a:r>
              <a:rPr lang="ru-RU" sz="1600" b="1" dirty="0"/>
              <a:t>завод</a:t>
            </a:r>
            <a:r>
              <a:rPr lang="ru-RU" sz="1600" dirty="0"/>
              <a:t> был основан в 1726 году, в двух </a:t>
            </a:r>
            <a:r>
              <a:rPr lang="ru-RU" sz="1600" dirty="0">
                <a:hlinkClick r:id="rId2" tooltip="Верста"/>
              </a:rPr>
              <a:t>верстах</a:t>
            </a:r>
            <a:r>
              <a:rPr lang="ru-RU" sz="1600" dirty="0"/>
              <a:t> от </a:t>
            </a:r>
            <a:r>
              <a:rPr lang="ru-RU" sz="1600" dirty="0">
                <a:hlinkClick r:id="rId3" tooltip="Екатеринбург"/>
              </a:rPr>
              <a:t>Екатеринбурга</a:t>
            </a:r>
            <a:r>
              <a:rPr lang="ru-RU" sz="1600" dirty="0"/>
              <a:t> выше по течению </a:t>
            </a:r>
            <a:r>
              <a:rPr lang="ru-RU" sz="1600" dirty="0">
                <a:hlinkClick r:id="rId4" tooltip="Исеть"/>
              </a:rPr>
              <a:t>Исети</a:t>
            </a:r>
            <a:r>
              <a:rPr lang="ru-RU" sz="1600" dirty="0"/>
              <a:t>. Оригинальное название — </a:t>
            </a:r>
            <a:r>
              <a:rPr lang="ru-RU" sz="1600" b="1" i="1" dirty="0"/>
              <a:t>Верх-</a:t>
            </a:r>
            <a:r>
              <a:rPr lang="ru-RU" sz="1600" b="1" i="1" dirty="0" err="1"/>
              <a:t>Исетский</a:t>
            </a:r>
            <a:r>
              <a:rPr lang="ru-RU" sz="1600" b="1" i="1" dirty="0"/>
              <a:t> казённый Цесаревны Анны железоделательный завод</a:t>
            </a:r>
            <a:r>
              <a:rPr lang="ru-RU" sz="1600" b="1" dirty="0"/>
              <a:t> </a:t>
            </a:r>
            <a:r>
              <a:rPr lang="ru-RU" sz="1600" b="1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 1725—1726 году для завода строилась плотина, которая образовала </a:t>
            </a:r>
            <a:r>
              <a:rPr lang="ru-RU" sz="1600" dirty="0">
                <a:hlinkClick r:id="rId5" tooltip="Верх-Исетский пруд"/>
              </a:rPr>
              <a:t>Верх-</a:t>
            </a:r>
            <a:r>
              <a:rPr lang="ru-RU" sz="1600" dirty="0" err="1">
                <a:hlinkClick r:id="rId5" tooltip="Верх-Исетский пруд"/>
              </a:rPr>
              <a:t>Исетский</a:t>
            </a:r>
            <a:r>
              <a:rPr lang="ru-RU" sz="1600" dirty="0">
                <a:hlinkClick r:id="rId5" tooltip="Верх-Исетский пруд"/>
              </a:rPr>
              <a:t> пруд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dirty="0"/>
              <a:t>Рождение Верх-</a:t>
            </a:r>
            <a:r>
              <a:rPr lang="ru-RU" sz="1600" dirty="0" err="1"/>
              <a:t>Исетского</a:t>
            </a:r>
            <a:r>
              <a:rPr lang="ru-RU" sz="1600" dirty="0"/>
              <a:t> завода состоялось 8 (19) ноября 1726 года. </a:t>
            </a:r>
            <a:br>
              <a:rPr lang="ru-RU" sz="1600" dirty="0"/>
            </a:br>
            <a:r>
              <a:rPr lang="ru-RU" sz="1600" dirty="0"/>
              <a:t>Инициатором строительства был сподвижник царя-реформатора </a:t>
            </a:r>
            <a:r>
              <a:rPr lang="ru-RU" sz="1600" dirty="0">
                <a:hlinkClick r:id="rId6" tooltip="Пётр I"/>
              </a:rPr>
              <a:t>Петра I</a:t>
            </a:r>
            <a:r>
              <a:rPr lang="ru-RU" sz="1600" dirty="0"/>
              <a:t> и опытнейший специалист горнозаводского дела </a:t>
            </a:r>
            <a:r>
              <a:rPr lang="ru-RU" sz="1600" dirty="0">
                <a:hlinkClick r:id="rId7" tooltip="Геннин, Георг Вильгельм де"/>
              </a:rPr>
              <a:t>Вильгельм де </a:t>
            </a:r>
            <a:r>
              <a:rPr lang="ru-RU" sz="1600" dirty="0" err="1">
                <a:hlinkClick r:id="rId7" tooltip="Геннин, Георг Вильгельм де"/>
              </a:rPr>
              <a:t>Геннин</a:t>
            </a:r>
            <a:r>
              <a:rPr lang="ru-RU" sz="1600" dirty="0"/>
              <a:t>. </a:t>
            </a:r>
            <a:br>
              <a:rPr lang="ru-RU" sz="1600" dirty="0"/>
            </a:br>
            <a:r>
              <a:rPr lang="ru-RU" sz="1600" dirty="0"/>
              <a:t>Благодаря его личному участию в опытах по плавке руд, уже в первые годы существования завода верх-</a:t>
            </a:r>
            <a:r>
              <a:rPr lang="ru-RU" sz="1600" dirty="0" err="1"/>
              <a:t>исетское</a:t>
            </a:r>
            <a:r>
              <a:rPr lang="ru-RU" sz="1600" dirty="0"/>
              <a:t> железо обрело широкую известность отличным качеством.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начале </a:t>
            </a:r>
            <a:r>
              <a:rPr lang="ru-RU" sz="1600" dirty="0">
                <a:hlinkClick r:id="rId8" tooltip="XIX век"/>
              </a:rPr>
              <a:t>XIX века</a:t>
            </a:r>
            <a:r>
              <a:rPr lang="ru-RU" sz="1600" dirty="0"/>
              <a:t> кровельное железо производства Верх-</a:t>
            </a:r>
            <a:r>
              <a:rPr lang="ru-RU" sz="1600" dirty="0" err="1"/>
              <a:t>Исетского</a:t>
            </a:r>
            <a:r>
              <a:rPr lang="ru-RU" sz="1600" dirty="0"/>
              <a:t> металлургического завода с маркой «А. Я.-Сибирь» и клеймом соболя приобретает мировую известность. И сегодня в </a:t>
            </a:r>
            <a:r>
              <a:rPr lang="ru-RU" sz="1600" dirty="0">
                <a:hlinkClick r:id="rId9" tooltip="Великобритания"/>
              </a:rPr>
              <a:t>Англии</a:t>
            </a:r>
            <a:r>
              <a:rPr lang="ru-RU" sz="1600" dirty="0"/>
              <a:t> есть дома, крытые железом производства Верх-</a:t>
            </a:r>
            <a:r>
              <a:rPr lang="ru-RU" sz="1600" dirty="0" err="1"/>
              <a:t>Исетского</a:t>
            </a:r>
            <a:r>
              <a:rPr lang="ru-RU" sz="1600" dirty="0"/>
              <a:t> завода.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273630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3354760" cy="227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57748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4 января 1918 года завод национализирован и получает название «Красная кровля»[3]. В 1929 году введен эксплуатацию новый первый полностью электрифицированный </a:t>
            </a:r>
            <a:r>
              <a:rPr lang="ru-RU" sz="2000" dirty="0" err="1" smtClean="0"/>
              <a:t>динамный</a:t>
            </a:r>
            <a:r>
              <a:rPr lang="ru-RU" sz="2000" dirty="0" smtClean="0"/>
              <a:t> цех, в результате чего горячекатаная электротехническая сталь стала основным видом продукции.</a:t>
            </a:r>
          </a:p>
          <a:p>
            <a:r>
              <a:rPr lang="ru-RU" sz="2000" dirty="0" smtClean="0"/>
              <a:t> В 1930 году в связи с переходом на выпуск трансформаторной стали переименован в Верх-</a:t>
            </a:r>
            <a:r>
              <a:rPr lang="ru-RU" sz="2000" dirty="0" err="1" smtClean="0"/>
              <a:t>Исетский</a:t>
            </a:r>
            <a:r>
              <a:rPr lang="ru-RU" sz="2000" dirty="0" smtClean="0"/>
              <a:t> металлургический завод.</a:t>
            </a:r>
          </a:p>
          <a:p>
            <a:r>
              <a:rPr lang="ru-RU" sz="2000" dirty="0" smtClean="0"/>
              <a:t>В 1932 году построен новый сталеплавильный цех. 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95581"/>
            <a:ext cx="3233738" cy="241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3416417" cy="228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572141"/>
          </a:xfrm>
        </p:spPr>
        <p:txBody>
          <a:bodyPr>
            <a:noAutofit/>
          </a:bodyPr>
          <a:lstStyle/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В 1973 году был введен в эксплуатацию крупнейший в Европе комплекс цеха по производству холоднокатаной трансформаторной стали. </a:t>
            </a:r>
            <a:br>
              <a:rPr lang="ru-RU" sz="1400" dirty="0" smtClean="0"/>
            </a:br>
            <a:r>
              <a:rPr lang="ru-RU" sz="1400" dirty="0" smtClean="0"/>
              <a:t>Это стало началом специализации предприятия на выпуске холоднокатаного электротехнического металла. Спустя пять лет после этого предприятие первым в стране освоило выпуск холоднокатаной изотропной (трансформаторной) стали.</a:t>
            </a:r>
            <a:br>
              <a:rPr lang="ru-RU" sz="1400" dirty="0" smtClean="0"/>
            </a:br>
            <a:r>
              <a:rPr lang="ru-RU" sz="1400" dirty="0" smtClean="0"/>
              <a:t>В 1976 году завод награждён орденом Октябрьской Революции.</a:t>
            </a:r>
            <a:br>
              <a:rPr lang="ru-RU" sz="1400" dirty="0" smtClean="0"/>
            </a:br>
            <a:r>
              <a:rPr lang="ru-RU" sz="1400" dirty="0" smtClean="0"/>
              <a:t>1 июля 1998 года на базе комплекса по производству холоднокатаной электротехнической стали открытого акционерного общества «Верх-</a:t>
            </a:r>
            <a:r>
              <a:rPr lang="ru-RU" sz="1400" dirty="0" err="1" smtClean="0"/>
              <a:t>Исетского</a:t>
            </a:r>
            <a:r>
              <a:rPr lang="ru-RU" sz="1400" dirty="0" smtClean="0"/>
              <a:t> металлургического завода» (ОАО «ВИЗ») образовано Общество с ограниченной ответственностью «ВИЗ-Сталь». </a:t>
            </a:r>
            <a:br>
              <a:rPr lang="ru-RU" sz="1400" dirty="0" smtClean="0"/>
            </a:br>
            <a:r>
              <a:rPr lang="ru-RU" sz="1400" dirty="0" smtClean="0"/>
              <a:t>С 2008 года ОАО «ВИЗ» является дочерним предприятием ООО «ВИЗ-Сталь» и входит в группу компаний НЛМК.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26" y="4671123"/>
            <a:ext cx="2841008" cy="189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46779"/>
            <a:ext cx="309086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668" y="2852936"/>
            <a:ext cx="26765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380343"/>
            <a:ext cx="3306887" cy="247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00" y="3451423"/>
            <a:ext cx="313502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5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b="1" kern="0" dirty="0" smtClean="0">
                <a:solidFill>
                  <a:srgbClr val="365F91"/>
                </a:solidFill>
                <a:effectLst/>
                <a:latin typeface="Cambria"/>
                <a:ea typeface="Times New Roman"/>
                <a:cs typeface="Times New Roman"/>
              </a:rPr>
              <a:t/>
            </a:r>
            <a:br>
              <a:rPr lang="ru-RU" b="1" kern="0" dirty="0" smtClean="0">
                <a:solidFill>
                  <a:srgbClr val="365F91"/>
                </a:solidFill>
                <a:effectLst/>
                <a:latin typeface="Cambria"/>
                <a:ea typeface="Times New Roman"/>
                <a:cs typeface="Times New Roman"/>
              </a:rPr>
            </a:br>
            <a:r>
              <a:rPr lang="ru-RU" b="1" kern="0" dirty="0" smtClean="0">
                <a:solidFill>
                  <a:srgbClr val="365F91"/>
                </a:solidFill>
                <a:effectLst/>
                <a:latin typeface="Cambria"/>
                <a:ea typeface="Times New Roman"/>
                <a:cs typeface="Times New Roman"/>
              </a:rPr>
              <a:t>Архитектура виза</a:t>
            </a:r>
            <a:r>
              <a:rPr lang="ru-RU" sz="2800" b="1" kern="0" dirty="0" smtClean="0">
                <a:solidFill>
                  <a:srgbClr val="365F91"/>
                </a:solidFill>
                <a:effectLst/>
                <a:latin typeface="Cambria"/>
                <a:ea typeface="Times New Roman"/>
                <a:cs typeface="Times New Roman"/>
              </a:rPr>
              <a:t/>
            </a:r>
            <a:br>
              <a:rPr lang="ru-RU" sz="2800" b="1" kern="0" dirty="0" smtClean="0">
                <a:solidFill>
                  <a:srgbClr val="365F91"/>
                </a:solidFill>
                <a:effectLst/>
                <a:latin typeface="Cambria"/>
                <a:ea typeface="Times New Roman"/>
                <a:cs typeface="Times New Roman"/>
              </a:rPr>
            </a:br>
            <a:r>
              <a:rPr lang="ru-RU" sz="2000" dirty="0">
                <a:ea typeface="Calibri"/>
                <a:cs typeface="Times New Roman"/>
              </a:rPr>
              <a:t> </a:t>
            </a:r>
            <a:br>
              <a:rPr lang="ru-RU" sz="20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043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	Центр культуры и искусства «Верх-</a:t>
            </a:r>
            <a:r>
              <a:rPr lang="ru-RU" sz="2000" dirty="0" err="1" smtClean="0"/>
              <a:t>Исетский</a:t>
            </a:r>
            <a:r>
              <a:rPr lang="ru-RU" sz="2000" dirty="0" smtClean="0"/>
              <a:t>» начал свою историю с проекта Дворца культуры металлургов Верх-</a:t>
            </a:r>
            <a:r>
              <a:rPr lang="ru-RU" sz="2000" dirty="0" err="1" smtClean="0"/>
              <a:t>Исетского</a:t>
            </a:r>
            <a:r>
              <a:rPr lang="ru-RU" sz="2000" dirty="0" smtClean="0"/>
              <a:t> завода (ДК </a:t>
            </a:r>
            <a:r>
              <a:rPr lang="ru-RU" sz="2000" dirty="0" err="1" smtClean="0"/>
              <a:t>ВИЗа</a:t>
            </a:r>
            <a:r>
              <a:rPr lang="ru-RU" sz="2000" dirty="0" smtClean="0"/>
              <a:t>) известного архитектора В.В. Емельянова и художника В.П. Елисеева. Строительство Дворца культуры пришлось на 1952-1957 годы. День открытия дворца – 25 апреля 1957 года.</a:t>
            </a:r>
          </a:p>
          <a:p>
            <a:pPr marL="0" indent="0">
              <a:buNone/>
            </a:pPr>
            <a:r>
              <a:rPr lang="ru-RU" sz="2000" dirty="0" smtClean="0"/>
              <a:t>	В 1994 году ДК </a:t>
            </a:r>
            <a:r>
              <a:rPr lang="ru-RU" sz="2000" dirty="0" err="1" smtClean="0"/>
              <a:t>ВИЗа</a:t>
            </a:r>
            <a:r>
              <a:rPr lang="ru-RU" sz="2000" dirty="0" smtClean="0"/>
              <a:t> изменил свои правовой статус и имя на Муниципальное учреждение культуры «Центр культуры и искусства «Верх-</a:t>
            </a:r>
            <a:r>
              <a:rPr lang="ru-RU" sz="2000" dirty="0" err="1" smtClean="0"/>
              <a:t>Исетский</a:t>
            </a:r>
            <a:r>
              <a:rPr lang="ru-RU" sz="2000" dirty="0" smtClean="0"/>
              <a:t>».</a:t>
            </a:r>
          </a:p>
          <a:p>
            <a:endParaRPr lang="ru-RU" sz="2000" dirty="0" smtClean="0"/>
          </a:p>
          <a:p>
            <a:r>
              <a:rPr lang="ru-RU" sz="2000" dirty="0" smtClean="0"/>
              <a:t>Центр культуры и искусств</a:t>
            </a:r>
          </a:p>
          <a:p>
            <a:pPr marL="0" indent="0">
              <a:buNone/>
            </a:pPr>
            <a:r>
              <a:rPr lang="ru-RU" sz="2000" dirty="0" smtClean="0"/>
              <a:t> Верх-</a:t>
            </a:r>
            <a:r>
              <a:rPr lang="ru-RU" sz="2000" dirty="0" err="1" smtClean="0"/>
              <a:t>Исетский</a:t>
            </a:r>
            <a:r>
              <a:rPr lang="ru-RU" sz="2000" dirty="0" smtClean="0"/>
              <a:t> Здание </a:t>
            </a:r>
          </a:p>
          <a:p>
            <a:pPr marL="0" indent="0">
              <a:buNone/>
            </a:pPr>
            <a:r>
              <a:rPr lang="ru-RU" sz="2000" dirty="0" err="1" smtClean="0"/>
              <a:t>ЦКиИ</a:t>
            </a:r>
            <a:r>
              <a:rPr lang="ru-RU" sz="2000" dirty="0" smtClean="0"/>
              <a:t> «Верх-</a:t>
            </a:r>
            <a:r>
              <a:rPr lang="ru-RU" sz="2000" dirty="0" err="1" smtClean="0"/>
              <a:t>Исетский</a:t>
            </a:r>
            <a:r>
              <a:rPr lang="ru-RU" sz="2000" dirty="0" smtClean="0"/>
              <a:t>»</a:t>
            </a:r>
          </a:p>
          <a:p>
            <a:pPr marL="0" indent="0">
              <a:buNone/>
            </a:pPr>
            <a:r>
              <a:rPr lang="ru-RU" sz="2000" dirty="0" smtClean="0"/>
              <a:t> ориентированно на </a:t>
            </a:r>
          </a:p>
          <a:p>
            <a:pPr marL="0" indent="0">
              <a:buNone/>
            </a:pPr>
            <a:r>
              <a:rPr lang="ru-RU" sz="2000" dirty="0" smtClean="0"/>
              <a:t>сооружения заводского </a:t>
            </a:r>
          </a:p>
          <a:p>
            <a:pPr marL="0" indent="0">
              <a:buNone/>
            </a:pPr>
            <a:r>
              <a:rPr lang="ru-RU" sz="2000" dirty="0" smtClean="0"/>
              <a:t>комплекса Верх-</a:t>
            </a:r>
            <a:r>
              <a:rPr lang="ru-RU" sz="2000" dirty="0" err="1" smtClean="0"/>
              <a:t>Исетского</a:t>
            </a:r>
            <a:r>
              <a:rPr lang="ru-RU" sz="2000" dirty="0" smtClean="0"/>
              <a:t> завода и </a:t>
            </a:r>
            <a:r>
              <a:rPr lang="ru-RU" sz="2000" dirty="0" err="1" smtClean="0"/>
              <a:t>планировочно</a:t>
            </a:r>
            <a:r>
              <a:rPr lang="ru-RU" sz="2000" dirty="0" smtClean="0"/>
              <a:t> входит</a:t>
            </a:r>
          </a:p>
          <a:p>
            <a:pPr marL="0" indent="0">
              <a:buNone/>
            </a:pPr>
            <a:r>
              <a:rPr lang="ru-RU" sz="2000" dirty="0" smtClean="0"/>
              <a:t> в состав центральных </a:t>
            </a:r>
          </a:p>
          <a:p>
            <a:pPr marL="0" indent="0">
              <a:buNone/>
            </a:pPr>
            <a:r>
              <a:rPr lang="ru-RU" sz="2000" dirty="0" smtClean="0"/>
              <a:t>кварталов Верх-</a:t>
            </a:r>
            <a:r>
              <a:rPr lang="ru-RU" sz="2000" dirty="0" err="1" smtClean="0"/>
              <a:t>Исетского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r>
              <a:rPr lang="ru-RU" sz="2000" dirty="0" smtClean="0"/>
              <a:t>поселка с главной </a:t>
            </a:r>
          </a:p>
          <a:p>
            <a:pPr marL="0" indent="0">
              <a:buNone/>
            </a:pPr>
            <a:r>
              <a:rPr lang="ru-RU" sz="2000" dirty="0" smtClean="0"/>
              <a:t>осью – улицей Заводской.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387943" cy="292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5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504056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центр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«Верх-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Исетский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создания в 1986 году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до преобразования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закрытое акционерное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находился в ведении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исетского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металлургического завода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назывался «Дворец Спорта»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уникальный в то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время оздоровительный комплекс, со специализированными залами, бассейнами, саунами, комнатами психологической разгрузки; базы отдыха, детские лагеря также входили в комплекс. Ежегодно здесь проводились рабочие спартакиады по 20-25 видам спорта. Основной деятельностью было оказание спортивно-оздоровительных услуг и проведение культурно-зрелищных мероприятий для работников завода.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России в рынок и последовавший за этим экономический кризис привели к тому, что перед спорткомплексом реально встала угроза закрытия. Вхождение России в рынок и последовавший за этим экономический кризис привели к тому, что перед спорткомплексом реально встала угроза закрытия. В 1998 году появилась идея перевода «Дворца Спорта»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принципиально новую, акционерную форму управления.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3627609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4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91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ВЕРХ-ИСЕТСКИЙ МЕТАЛЛУРГИЧЕСКИЙ ЗАВОД   (ВИЗ) </vt:lpstr>
      <vt:lpstr>     Верх-Исетский завод был основан в 1726 году, в двух верстах от Екатеринбурга выше по течению Исети. Оригинальное название — Верх-Исетский казённый Цесаревны Анны железоделательный завод . В 1725—1726 году для завода строилась плотина, которая образовала Верх-Исетский пруд. Рождение Верх-Исетского завода состоялось 8 (19) ноября 1726 года.  Инициатором строительства был сподвижник царя-реформатора Петра I и опытнейший специалист горнозаводского дела Вильгельм де Геннин.  Благодаря его личному участию в опытах по плавке руд, уже в первые годы существования завода верх-исетское железо обрело широкую известность отличным качеством.  В начале XIX века кровельное железо производства Верх-Исетского металлургического завода с маркой «А. Я.-Сибирь» и клеймом соболя приобретает мировую известность. И сегодня в Англии есть дома, крытые железом производства Верх-Исетского завода. </vt:lpstr>
      <vt:lpstr>Презентация PowerPoint</vt:lpstr>
      <vt:lpstr> В 1973 году был введен в эксплуатацию крупнейший в Европе комплекс цеха по производству холоднокатаной трансформаторной стали.  Это стало началом специализации предприятия на выпуске холоднокатаного электротехнического металла. Спустя пять лет после этого предприятие первым в стране освоило выпуск холоднокатаной изотропной (трансформаторной) стали. В 1976 году завод награждён орденом Октябрьской Революции. 1 июля 1998 года на базе комплекса по производству холоднокатаной электротехнической стали открытого акционерного общества «Верх-Исетского металлургического завода» (ОАО «ВИЗ») образовано Общество с ограниченной ответственностью «ВИЗ-Сталь».  С 2008 года ОАО «ВИЗ» является дочерним предприятием ООО «ВИЗ-Сталь» и входит в группу компаний НЛМК. </vt:lpstr>
      <vt:lpstr> Архитектура виза   </vt:lpstr>
      <vt:lpstr>Спортивный центр  «Верх-Исетский»  с момента создания в 1986 году  и до преобразования  в закрытое акционерное  общество находился в ведении  Верх-исетского  металлургического завода  и назывался «Дворец Спорта»  ВИЗа. Это уникальный в то  время оздоровительный комплекс, со специализированными залами, бассейнами, саунами, комнатами психологической разгрузки; базы отдыха, детские лагеря также входили в комплекс. Ежегодно здесь проводились рабочие спартакиады по 20-25 видам спорта. Основной деятельностью было оказание спортивно-оздоровительных услуг и проведение культурно-зрелищных мероприятий для работников завода.  Вхождение России в рынок и последовавший за этим экономический кризис привели к тому, что перед спорткомплексом реально встала угроза закрытия. Вхождение России в рынок и последовавший за этим экономический кризис привели к тому, что перед спорткомплексом реально встала угроза закрытия. В 1998 году появилась идея перевода «Дворца Спорта» ВИЗа, на принципиально новую, акционерную форму управления.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ВЕРХ-ИСЕТСКИЙ МЕТАЛЛУРГИЧЕСКИЙ ЗАВОД</dc:title>
  <dc:creator>user</dc:creator>
  <cp:lastModifiedBy>user</cp:lastModifiedBy>
  <cp:revision>16</cp:revision>
  <dcterms:created xsi:type="dcterms:W3CDTF">2018-02-15T16:10:14Z</dcterms:created>
  <dcterms:modified xsi:type="dcterms:W3CDTF">2018-02-24T08:33:34Z</dcterms:modified>
</cp:coreProperties>
</file>