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7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196974"/>
            <a:ext cx="7772400" cy="2089149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5400" b="1" dirty="0" smtClean="0">
                <a:solidFill>
                  <a:srgbClr val="FF0000"/>
                </a:solidFill>
                <a:cs typeface="Arial" pitchFamily="34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cs typeface="Arial" pitchFamily="34" charset="0"/>
              </a:rPr>
            </a:br>
            <a:r>
              <a:rPr lang="ru-RU" sz="5400" b="1" dirty="0" smtClean="0">
                <a:solidFill>
                  <a:srgbClr val="FF0000"/>
                </a:solidFill>
                <a:cs typeface="Arial" pitchFamily="34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cs typeface="Arial" pitchFamily="34" charset="0"/>
              </a:rPr>
            </a:br>
            <a:r>
              <a:rPr lang="ru-RU" sz="5400" b="1" dirty="0" smtClean="0">
                <a:solidFill>
                  <a:srgbClr val="FF0000"/>
                </a:solidFill>
                <a:cs typeface="Arial" pitchFamily="34" charset="0"/>
              </a:rPr>
              <a:t>«Современные </a:t>
            </a:r>
            <a:r>
              <a:rPr lang="ru-RU" sz="5400" b="1" dirty="0" err="1" smtClean="0">
                <a:solidFill>
                  <a:srgbClr val="FF0000"/>
                </a:solidFill>
                <a:cs typeface="Arial" pitchFamily="34" charset="0"/>
              </a:rPr>
              <a:t>здоровьесберегающие</a:t>
            </a:r>
            <a:r>
              <a:rPr lang="ru-RU" sz="5400" b="1" dirty="0" smtClean="0">
                <a:solidFill>
                  <a:srgbClr val="FF0000"/>
                </a:solidFill>
                <a:cs typeface="Arial" pitchFamily="34" charset="0"/>
              </a:rPr>
              <a:t>  технологии»</a:t>
            </a:r>
            <a: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pitchFamily="34" charset="0"/>
              </a:rPr>
            </a:br>
            <a:endParaRPr lang="ru-RU" sz="4000" b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pitchFamily="34" charset="0"/>
              </a:rPr>
            </a:br>
            <a:endParaRPr lang="ru-RU" b="1" dirty="0" smtClean="0">
              <a:solidFill>
                <a:srgbClr val="33CC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6443663" y="4581525"/>
            <a:ext cx="20161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000" b="1" i="1" dirty="0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/>
            </a:r>
            <a:br>
              <a:rPr lang="ru-RU" sz="2000" b="1" i="1" dirty="0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</a:br>
            <a:endParaRPr lang="ru-RU" sz="2000" b="1" i="1" dirty="0">
              <a:solidFill>
                <a:srgbClr val="99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2053" name="Picture 8" descr="Картинки по запросу картинка здоровый образ жизн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857500"/>
            <a:ext cx="551497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00108"/>
            <a:ext cx="8229600" cy="207170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  <a:t/>
            </a:r>
            <a:b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</a:br>
            <a: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  <a:t/>
            </a:r>
            <a:b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</a:br>
            <a: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  <a:t/>
            </a:r>
            <a:b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</a:br>
            <a: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  <a:t/>
            </a:r>
            <a:b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Arial Black" pitchFamily="34" charset="0"/>
              </a:rPr>
              <a:t>Мы стремимся к полной реализации</a:t>
            </a:r>
            <a:r>
              <a:rPr lang="ru-RU" sz="3600" b="1" dirty="0" smtClean="0">
                <a:solidFill>
                  <a:srgbClr val="C00000"/>
                </a:solidFill>
              </a:rPr>
              <a:t>,</a:t>
            </a:r>
            <a:r>
              <a:rPr lang="ru-RU" sz="3600" b="1" dirty="0" smtClean="0">
                <a:solidFill>
                  <a:srgbClr val="C00000"/>
                </a:solidFill>
                <a:latin typeface="Arial Black" pitchFamily="34" charset="0"/>
              </a:rPr>
              <a:t> в жизни каждого ребенка</a:t>
            </a:r>
            <a:r>
              <a:rPr lang="ru-RU" sz="3600" b="1" dirty="0" smtClean="0">
                <a:solidFill>
                  <a:srgbClr val="C00000"/>
                </a:solidFill>
              </a:rPr>
              <a:t>,</a:t>
            </a:r>
            <a:r>
              <a:rPr lang="ru-RU" sz="3600" b="1" dirty="0" smtClean="0">
                <a:solidFill>
                  <a:srgbClr val="C00000"/>
                </a:solidFill>
                <a:latin typeface="Arial Black" pitchFamily="34" charset="0"/>
              </a:rPr>
              <a:t> трех моментов</a:t>
            </a:r>
            <a:r>
              <a:rPr lang="ru-RU" sz="3600" b="1" dirty="0" smtClean="0">
                <a:solidFill>
                  <a:srgbClr val="C00000"/>
                </a:solidFill>
              </a:rPr>
              <a:t>:</a:t>
            </a:r>
            <a:r>
              <a:rPr lang="ru-RU" sz="3600" b="1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  <a:t/>
            </a:r>
            <a:br>
              <a:rPr lang="ru-RU" sz="3600" b="1" dirty="0" smtClean="0">
                <a:solidFill>
                  <a:srgbClr val="0000FF"/>
                </a:solidFill>
                <a:latin typeface="Arial Black" pitchFamily="34" charset="0"/>
              </a:rPr>
            </a:br>
            <a:endParaRPr lang="ru-RU" sz="3600" b="1" dirty="0" smtClean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071810"/>
            <a:ext cx="8229600" cy="3429024"/>
          </a:xfrm>
        </p:spPr>
        <p:txBody>
          <a:bodyPr/>
          <a:lstStyle/>
          <a:p>
            <a:pPr marL="609600" indent="-609600" eaLnBrk="1" hangingPunct="1">
              <a:spcBef>
                <a:spcPct val="50000"/>
              </a:spcBef>
              <a:buClr>
                <a:srgbClr val="339966"/>
              </a:buClr>
              <a:buFont typeface="Wingdings" pitchFamily="2" charset="2"/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достаточной индивидуальной умственной нагрузки  </a:t>
            </a:r>
          </a:p>
          <a:p>
            <a:pPr marL="609600" indent="-609600" eaLnBrk="1" hangingPunct="1">
              <a:spcBef>
                <a:spcPct val="50000"/>
              </a:spcBef>
              <a:buClr>
                <a:srgbClr val="339966"/>
              </a:buClr>
              <a:buFont typeface="Wingdings" pitchFamily="2" charset="2"/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обеспечение условий для преобладания положительных эмоциональных впечатлений </a:t>
            </a:r>
          </a:p>
          <a:p>
            <a:pPr marL="609600" indent="-609600" eaLnBrk="1" hangingPunct="1">
              <a:buFontTx/>
              <a:buNone/>
            </a:pP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полное удовлетворение потребности в движении </a:t>
            </a:r>
          </a:p>
          <a:p>
            <a:pPr marL="609600" indent="-609600" eaLnBrk="1" hangingPunct="1">
              <a:buFontTx/>
              <a:buNone/>
            </a:pPr>
            <a:endParaRPr lang="ru-RU" b="1" dirty="0" smtClean="0">
              <a:solidFill>
                <a:srgbClr val="9900CC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287337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40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836613"/>
            <a:ext cx="7772400" cy="4968875"/>
          </a:xfrm>
        </p:spPr>
        <p:txBody>
          <a:bodyPr/>
          <a:lstStyle/>
          <a:p>
            <a:pPr lvl="1" algn="ctr" eaLnBrk="1" hangingPunct="1">
              <a:buFontTx/>
              <a:buNone/>
            </a:pPr>
            <a:endParaRPr lang="ru-RU" b="1" dirty="0" smtClean="0">
              <a:solidFill>
                <a:srgbClr val="3333FF"/>
              </a:solidFill>
              <a:latin typeface="Arial" charset="0"/>
            </a:endParaRPr>
          </a:p>
          <a:p>
            <a:pPr lvl="1" algn="ctr" eaLnBrk="1" hangingPunct="1">
              <a:buFontTx/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« Забота о здоровье </a:t>
            </a:r>
            <a:r>
              <a:rPr lang="ru-RU" sz="3200" b="1" dirty="0" smtClean="0">
                <a:solidFill>
                  <a:srgbClr val="002060"/>
                </a:solidFill>
              </a:rPr>
              <a:t>— это важнейший труд воспитателя. От жизнерадостности, бодрости детей зависит их духовная жизнь, мировоззрение, умственное развитие, прочность знаний, вера в свои силы» </a:t>
            </a:r>
          </a:p>
          <a:p>
            <a:pPr lvl="1" algn="ctr" eaLnBrk="1" hangingPunct="1">
              <a:buFontTx/>
              <a:buNone/>
            </a:pPr>
            <a:r>
              <a:rPr lang="ru-RU" sz="3200" b="1" dirty="0" smtClean="0">
                <a:solidFill>
                  <a:srgbClr val="0000FF"/>
                </a:solidFill>
                <a:latin typeface="Arial Black" pitchFamily="34" charset="0"/>
              </a:rPr>
              <a:t>В. А. Сухомлинский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5425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08050"/>
            <a:ext cx="7772400" cy="518795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i="0" dirty="0" smtClean="0"/>
          </a:p>
          <a:p>
            <a:pPr algn="ctr" eaLnBrk="1" hangingPunct="1">
              <a:buFontTx/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Здоровье</a:t>
            </a:r>
            <a:r>
              <a:rPr lang="ru-RU" sz="3600" b="1" dirty="0" smtClean="0">
                <a:solidFill>
                  <a:srgbClr val="0000FF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- это состояние полного физического, психического </a:t>
            </a: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002060"/>
                </a:solidFill>
              </a:rPr>
              <a:t>и социального благополучия, а не просто отсутствие болезней или</a:t>
            </a: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002060"/>
                </a:solidFill>
              </a:rPr>
              <a:t> физических дефектов </a:t>
            </a:r>
          </a:p>
          <a:p>
            <a:pPr algn="ctr" eaLnBrk="1" hangingPunct="1"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(Всемирная организация здравоохранения).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2550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08050"/>
            <a:ext cx="7772400" cy="5187950"/>
          </a:xfrm>
        </p:spPr>
        <p:txBody>
          <a:bodyPr/>
          <a:lstStyle/>
          <a:p>
            <a:pPr algn="ctr">
              <a:spcBef>
                <a:spcPct val="50000"/>
              </a:spcBef>
              <a:buFontTx/>
              <a:buNone/>
            </a:pPr>
            <a:endParaRPr lang="ru-RU" b="1" dirty="0" smtClean="0">
              <a:solidFill>
                <a:srgbClr val="9900CC"/>
              </a:solidFill>
              <a:latin typeface="Arial Black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ru-RU" sz="3600" b="1" dirty="0" err="1" smtClean="0">
                <a:solidFill>
                  <a:srgbClr val="FF0000"/>
                </a:solidFill>
              </a:rPr>
              <a:t>Здоровьесберегающая</a:t>
            </a:r>
            <a:r>
              <a:rPr lang="ru-RU" sz="3600" b="1" dirty="0" smtClean="0">
                <a:solidFill>
                  <a:srgbClr val="0000FF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технология</a:t>
            </a:r>
            <a:r>
              <a:rPr lang="ru-RU" b="1" dirty="0" smtClean="0">
                <a:solidFill>
                  <a:srgbClr val="9900CC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- это система мер, включающая взаимосвязь и взаимодействие всех факторов образовательной среды, направленных на сохранение здоровья ребенка на всех этапах его обучения и развития.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42988" y="333375"/>
            <a:ext cx="7705725" cy="60483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Актуальными проблемами детского здоровья сегодня являются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гиподинамия (нарушение функций опорно-двигательного аппарата, кровообращения, дыхания, пищеварения)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детские стрессы (нервные расстройства вследствие отрицательной психологической обстановки в семье, излишнего шума и нервности в детском коллективе)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тревожность (недостаток эмоциональной поддержки в детском саду и семье, недостаток информации).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В связи с этим в ДОУ необходимо уделить особое внимание  воспитанию физически здорового и социально адаптированного ребенка, обеспечению его психического благополучия, а также формированию у дошкольника ответственности за свое здоровье.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dirty="0" smtClean="0">
              <a:solidFill>
                <a:srgbClr val="99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dirty="0" smtClean="0">
                <a:solidFill>
                  <a:srgbClr val="C00000"/>
                </a:solidFill>
                <a:latin typeface="Arial Black" pitchFamily="34" charset="0"/>
              </a:rPr>
              <a:t>Задачи </a:t>
            </a:r>
            <a:r>
              <a:rPr lang="ru-RU" sz="4000" b="1" dirty="0" err="1" smtClean="0">
                <a:solidFill>
                  <a:srgbClr val="C00000"/>
                </a:solidFill>
                <a:latin typeface="Arial Black" pitchFamily="34" charset="0"/>
              </a:rPr>
              <a:t>здоровьесберегающих</a:t>
            </a:r>
            <a:r>
              <a:rPr lang="ru-RU" sz="4000" b="1" dirty="0" smtClean="0">
                <a:solidFill>
                  <a:srgbClr val="C00000"/>
                </a:solidFill>
                <a:latin typeface="Arial Black" pitchFamily="34" charset="0"/>
              </a:rPr>
              <a:t> технологий</a:t>
            </a:r>
            <a:endParaRPr lang="ru-RU" sz="3600" b="1" dirty="0" smtClean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Arial Black" pitchFamily="34" charset="0"/>
              </a:rPr>
              <a:t>создание адекватных условий для развития</a:t>
            </a:r>
            <a:r>
              <a:rPr lang="ru-RU" sz="2800" b="1" dirty="0" smtClean="0">
                <a:solidFill>
                  <a:srgbClr val="002060"/>
                </a:solidFill>
              </a:rPr>
              <a:t>,</a:t>
            </a:r>
            <a:r>
              <a:rPr lang="ru-RU" sz="2800" b="1" dirty="0" smtClean="0">
                <a:solidFill>
                  <a:srgbClr val="002060"/>
                </a:solidFill>
                <a:latin typeface="Arial Black" pitchFamily="34" charset="0"/>
              </a:rPr>
              <a:t> обучения</a:t>
            </a:r>
            <a:r>
              <a:rPr lang="ru-RU" sz="2800" b="1" dirty="0" smtClean="0">
                <a:solidFill>
                  <a:srgbClr val="002060"/>
                </a:solidFill>
              </a:rPr>
              <a:t>,</a:t>
            </a:r>
            <a:r>
              <a:rPr lang="ru-RU" sz="2800" b="1" dirty="0" smtClean="0">
                <a:solidFill>
                  <a:srgbClr val="002060"/>
                </a:solidFill>
                <a:latin typeface="Arial Black" pitchFamily="34" charset="0"/>
              </a:rPr>
              <a:t> оздоровления детей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Arial Black" pitchFamily="34" charset="0"/>
              </a:rPr>
              <a:t>сохранение здоровья детей и повышение двигательной активности и умственной работоспособности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Arial Black" pitchFamily="34" charset="0"/>
              </a:rPr>
              <a:t>создание положительного эмоционального настроя и снятие </a:t>
            </a:r>
            <a:r>
              <a:rPr lang="ru-RU" sz="2800" b="1" dirty="0" err="1" smtClean="0">
                <a:solidFill>
                  <a:srgbClr val="002060"/>
                </a:solidFill>
                <a:latin typeface="Arial Black" pitchFamily="34" charset="0"/>
              </a:rPr>
              <a:t>психоэмоционального</a:t>
            </a:r>
            <a:r>
              <a:rPr lang="ru-RU" sz="2800" b="1" dirty="0" smtClean="0">
                <a:solidFill>
                  <a:srgbClr val="002060"/>
                </a:solidFill>
                <a:latin typeface="Arial Black" pitchFamily="34" charset="0"/>
              </a:rPr>
              <a:t> напряжения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>
                <a:solidFill>
                  <a:srgbClr val="C00000"/>
                </a:solidFill>
              </a:rPr>
              <a:t>Виды </a:t>
            </a:r>
            <a:r>
              <a:rPr lang="ru-RU" sz="4000" dirty="0" err="1" smtClean="0">
                <a:solidFill>
                  <a:srgbClr val="C00000"/>
                </a:solidFill>
              </a:rPr>
              <a:t>здоровьесберегающих</a:t>
            </a:r>
            <a:r>
              <a:rPr lang="ru-RU" sz="4000" dirty="0" smtClean="0">
                <a:solidFill>
                  <a:srgbClr val="C00000"/>
                </a:solidFill>
              </a:rPr>
              <a:t> технологий в ДОУ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3450"/>
            <a:ext cx="7772400" cy="3892550"/>
          </a:xfrm>
        </p:spPr>
        <p:txBody>
          <a:bodyPr/>
          <a:lstStyle/>
          <a:p>
            <a:pPr eaLnBrk="1" hangingPunct="1"/>
            <a:r>
              <a:rPr lang="ru-RU" sz="2400" b="1" dirty="0" err="1" smtClean="0">
                <a:solidFill>
                  <a:srgbClr val="002060"/>
                </a:solidFill>
              </a:rPr>
              <a:t>медико-профuлактические</a:t>
            </a:r>
            <a:r>
              <a:rPr lang="ru-RU" sz="2400" b="1" dirty="0" smtClean="0">
                <a:solidFill>
                  <a:srgbClr val="002060"/>
                </a:solidFill>
              </a:rPr>
              <a:t>;</a:t>
            </a:r>
          </a:p>
          <a:p>
            <a:pPr eaLnBrk="1" hangingPunct="1"/>
            <a:r>
              <a:rPr lang="ru-RU" sz="2400" b="1" dirty="0" smtClean="0">
                <a:solidFill>
                  <a:srgbClr val="002060"/>
                </a:solidFill>
              </a:rPr>
              <a:t>физкультурно-оздоровительные;</a:t>
            </a:r>
          </a:p>
          <a:p>
            <a:pPr eaLnBrk="1" hangingPunct="1"/>
            <a:r>
              <a:rPr lang="ru-RU" sz="2400" b="1" dirty="0" smtClean="0">
                <a:solidFill>
                  <a:srgbClr val="002060"/>
                </a:solidFill>
              </a:rPr>
              <a:t>технологии обеспечения социально-психологического благополучия ребенка</a:t>
            </a:r>
          </a:p>
          <a:p>
            <a:pPr eaLnBrk="1" hangingPunct="1"/>
            <a:r>
              <a:rPr lang="ru-RU" sz="2400" b="1" dirty="0" err="1" smtClean="0">
                <a:solidFill>
                  <a:srgbClr val="002060"/>
                </a:solidFill>
              </a:rPr>
              <a:t>валеологического</a:t>
            </a:r>
            <a:r>
              <a:rPr lang="ru-RU" sz="2400" b="1" dirty="0" smtClean="0">
                <a:solidFill>
                  <a:srgbClr val="002060"/>
                </a:solidFill>
              </a:rPr>
              <a:t> просвещения родителей, </a:t>
            </a:r>
          </a:p>
          <a:p>
            <a:pPr eaLnBrk="1" hangingPunct="1"/>
            <a:r>
              <a:rPr lang="ru-RU" sz="2400" b="1" dirty="0" err="1" smtClean="0">
                <a:solidFill>
                  <a:srgbClr val="002060"/>
                </a:solidFill>
              </a:rPr>
              <a:t>здоровьесберегающие</a:t>
            </a:r>
            <a:r>
              <a:rPr lang="ru-RU" sz="2400" b="1" dirty="0" smtClean="0">
                <a:solidFill>
                  <a:srgbClr val="002060"/>
                </a:solidFill>
              </a:rPr>
              <a:t> образовательные технологии в детском саду.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317500"/>
          <a:ext cx="8501149" cy="6254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6973"/>
                <a:gridCol w="3400460"/>
                <a:gridCol w="2833716"/>
              </a:tblGrid>
              <a:tr h="751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Виды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здоровьесберегающих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технологий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Время проведения в режиме дня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Особенности методики проведения</a:t>
                      </a:r>
                    </a:p>
                  </a:txBody>
                  <a:tcPr horzOverflow="overflow"/>
                </a:tc>
              </a:tr>
              <a:tr h="12511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Ритмопластика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Не раньше чем через 30 мин после приема пищи, 2 раза в неделю по 30 мин со среднего возраста в физкультурном зале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Обратить внимание на художественную ценность, величину физической нагрузки и ее соразмерность возрастным показателям ребенка</a:t>
                      </a:r>
                    </a:p>
                  </a:txBody>
                  <a:tcPr horzOverflow="overflow"/>
                </a:tc>
              </a:tr>
              <a:tr h="14173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Подвижные и спортивные игры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Как часть физкультурного занятия, на прогулке. Ежедневно для всех возрастных групп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Игры подбираются в соответствии с возрастом ребенка, местом и временем ее проведения. Используются элементы спортивных игр</a:t>
                      </a:r>
                    </a:p>
                  </a:txBody>
                  <a:tcPr horzOverflow="overflow"/>
                </a:tc>
              </a:tr>
              <a:tr h="14173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Релаксация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 зависимости от состояния детей и целей, педагог определяет интенсивность технологии. Для всех возрастных групп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Можно использовать спокойную музыку, звуки природы</a:t>
                      </a:r>
                    </a:p>
                  </a:txBody>
                  <a:tcPr horzOverflow="overflow"/>
                </a:tc>
              </a:tr>
              <a:tr h="14173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Гимнастика утренняя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Ежедневно, утром,  перед завтраком во всех группах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 групповой комнате, физкультурном зале, под музыку, с использованием подвижных игр и др.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9" y="357189"/>
          <a:ext cx="8429710" cy="6143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0187"/>
                <a:gridCol w="3189620"/>
                <a:gridCol w="2809903"/>
              </a:tblGrid>
              <a:tr h="13620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Гимнастика дыхательная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различных формах физкультурно-оздоровительной работы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Обеспечить проветривание помещения, педагогу дать детям инструкции об обязательной гигиене полости носа перед проведением процедуры</a:t>
                      </a:r>
                    </a:p>
                  </a:txBody>
                  <a:tcPr horzOverflow="overflow"/>
                </a:tc>
              </a:tr>
              <a:tr h="119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Гимнастика корригирующая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различных формах физкультурно-оздоровительной работы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 проведения зависит от поставленной задачи и контингента детей</a:t>
                      </a:r>
                    </a:p>
                  </a:txBody>
                  <a:tcPr horzOverflow="overflow"/>
                </a:tc>
              </a:tr>
              <a:tr h="119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Физкультурное занятие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раза в неделю в спортивном зале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Младший возраст – 15 – 20 мин, средний- 20-25 мин, старший возраст – 25-30 мин.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Занятия проводится в соответствии с программой, по которой работает ДОУ </a:t>
                      </a:r>
                    </a:p>
                  </a:txBody>
                  <a:tcPr horzOverflow="overflow"/>
                </a:tc>
              </a:tr>
              <a:tr h="119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Само-массаж 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зависимости от поставленных целей, сеансами либо в различных формах физкультурно-оздоровительной работы С детьми старшего возраста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Необходимо объяснить ребенку серьезность процедуры и дать детям элементарные знания о том, как не нанести вред своему организму.</a:t>
                      </a:r>
                    </a:p>
                  </a:txBody>
                  <a:tcPr horzOverflow="overflow"/>
                </a:tc>
              </a:tr>
              <a:tr h="1195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Информация для детей по теме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 Здоровье»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 время совместной деятельности в зависимости от поставленных задач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Могут быть частью совместной деятельности   с целью познавательного развития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532</Words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  «Современные здоровьесберегающие  технологии» </vt:lpstr>
      <vt:lpstr>Слайд 2</vt:lpstr>
      <vt:lpstr>Слайд 3</vt:lpstr>
      <vt:lpstr>Слайд 4</vt:lpstr>
      <vt:lpstr>Слайд 5</vt:lpstr>
      <vt:lpstr>Задачи здоровьесберегающих технологий</vt:lpstr>
      <vt:lpstr>Виды здоровьесберегающих технологий в ДОУ</vt:lpstr>
      <vt:lpstr>Слайд 8</vt:lpstr>
      <vt:lpstr>Слайд 9</vt:lpstr>
      <vt:lpstr>    Мы стремимся к полной реализации, в жизни каждого ребенка, трех моментов: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«Современные здоровьесберегающие  технологии» </dc:title>
  <dc:creator>ольчик</dc:creator>
  <cp:lastModifiedBy>ольчик</cp:lastModifiedBy>
  <cp:revision>12</cp:revision>
  <dcterms:created xsi:type="dcterms:W3CDTF">2017-02-04T04:27:06Z</dcterms:created>
  <dcterms:modified xsi:type="dcterms:W3CDTF">2017-02-07T14:20:46Z</dcterms:modified>
</cp:coreProperties>
</file>